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7"/>
  </p:notesMasterIdLst>
  <p:handoutMasterIdLst>
    <p:handoutMasterId r:id="rId18"/>
  </p:handoutMasterIdLst>
  <p:sldIdLst>
    <p:sldId id="256" r:id="rId3"/>
    <p:sldId id="257" r:id="rId4"/>
    <p:sldId id="271" r:id="rId5"/>
    <p:sldId id="270" r:id="rId6"/>
    <p:sldId id="260" r:id="rId7"/>
    <p:sldId id="272" r:id="rId8"/>
    <p:sldId id="273" r:id="rId9"/>
    <p:sldId id="268" r:id="rId10"/>
    <p:sldId id="277" r:id="rId11"/>
    <p:sldId id="278" r:id="rId12"/>
    <p:sldId id="279" r:id="rId13"/>
    <p:sldId id="266" r:id="rId14"/>
    <p:sldId id="282" r:id="rId15"/>
    <p:sldId id="280" r:id="rId1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200">
          <p15:clr>
            <a:srgbClr val="A4A3A4"/>
          </p15:clr>
        </p15:guide>
        <p15:guide id="3" orient="horz" pos="3888">
          <p15:clr>
            <a:srgbClr val="A4A3A4"/>
          </p15:clr>
        </p15:guide>
        <p15:guide id="4" orient="horz" pos="2880">
          <p15:clr>
            <a:srgbClr val="A4A3A4"/>
          </p15:clr>
        </p15:guide>
        <p15:guide id="5" orient="horz" pos="3216">
          <p15:clr>
            <a:srgbClr val="A4A3A4"/>
          </p15:clr>
        </p15:guide>
        <p15:guide id="6" orient="horz" pos="816">
          <p15:clr>
            <a:srgbClr val="A4A3A4"/>
          </p15:clr>
        </p15:guide>
        <p15:guide id="7" orient="horz" pos="175">
          <p15:clr>
            <a:srgbClr val="A4A3A4"/>
          </p15:clr>
        </p15:guide>
        <p15:guide id="8" pos="3839">
          <p15:clr>
            <a:srgbClr val="A4A3A4"/>
          </p15:clr>
        </p15:guide>
        <p15:guide id="9" pos="959">
          <p15:clr>
            <a:srgbClr val="A4A3A4"/>
          </p15:clr>
        </p15:guide>
        <p15:guide id="10" pos="6719">
          <p15:clr>
            <a:srgbClr val="A4A3A4"/>
          </p15:clr>
        </p15:guide>
        <p15:guide id="11" pos="6143">
          <p15:clr>
            <a:srgbClr val="A4A3A4"/>
          </p15:clr>
        </p15:guide>
        <p15:guide id="12" pos="283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varScale="1">
        <p:scale>
          <a:sx n="73" d="100"/>
          <a:sy n="73" d="100"/>
        </p:scale>
        <p:origin x="720" y="66"/>
      </p:cViewPr>
      <p:guideLst>
        <p:guide orient="horz" pos="2160"/>
        <p:guide orient="horz" pos="1200"/>
        <p:guide orient="horz" pos="3888"/>
        <p:guide orient="horz" pos="2880"/>
        <p:guide orient="horz" pos="3216"/>
        <p:guide orient="horz" pos="816"/>
        <p:guide orient="horz" pos="175"/>
        <p:guide pos="3839"/>
        <p:guide pos="959"/>
        <p:guide pos="6719"/>
        <p:guide pos="6143"/>
        <p:guide pos="2831"/>
      </p:guideLst>
    </p:cSldViewPr>
  </p:slideViewPr>
  <p:notesTextViewPr>
    <p:cViewPr>
      <p:scale>
        <a:sx n="1" d="1"/>
        <a:sy n="1" d="1"/>
      </p:scale>
      <p:origin x="0" y="0"/>
    </p:cViewPr>
  </p:notesTextViewPr>
  <p:notesViewPr>
    <p:cSldViewPr showGuides="1">
      <p:cViewPr varScale="1">
        <p:scale>
          <a:sx n="55" d="100"/>
          <a:sy n="55" d="100"/>
        </p:scale>
        <p:origin x="307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it-IT"/>
              <a:t>17/12/2018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‹N›</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it-IT"/>
              <a:t>17/12/2018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‹N›</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it-IT"/>
              <a:t>Fare clic per modificare lo stile del titolo</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it-IT"/>
              <a:t>Fare clic per modificare lo stile del titolo</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Date Placeholder 3"/>
          <p:cNvSpPr>
            <a:spLocks noGrp="1"/>
          </p:cNvSpPr>
          <p:nvPr>
            <p:ph type="dt" sz="half" idx="10"/>
          </p:nvPr>
        </p:nvSpPr>
        <p:spPr/>
        <p:txBody>
          <a:bodyPr/>
          <a:lstStyle/>
          <a:p>
            <a:fld id="{9AFE8FB1-0A7A-443E-AAF7-31D4FA1AA312}" type="datetimeFigureOut">
              <a:rPr lang="it-IT"/>
              <a:t>17/12/2018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‹N›</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it-IT"/>
              <a:t>Fare clic per modificare lo stile del titolo</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Date Placeholder 3"/>
          <p:cNvSpPr>
            <a:spLocks noGrp="1"/>
          </p:cNvSpPr>
          <p:nvPr>
            <p:ph type="dt" sz="half" idx="10"/>
          </p:nvPr>
        </p:nvSpPr>
        <p:spPr/>
        <p:txBody>
          <a:bodyPr/>
          <a:lstStyle/>
          <a:p>
            <a:fld id="{9AFE8FB1-0A7A-443E-AAF7-31D4FA1AA312}" type="datetimeFigureOut">
              <a:rPr lang="it-IT"/>
              <a:t>17/12/2018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‹N›</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it-IT"/>
              <a:t>Fare clic per modificare lo stile del titolo</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Date Placeholder 3"/>
          <p:cNvSpPr>
            <a:spLocks noGrp="1"/>
          </p:cNvSpPr>
          <p:nvPr>
            <p:ph type="dt" sz="half" idx="10"/>
          </p:nvPr>
        </p:nvSpPr>
        <p:spPr/>
        <p:txBody>
          <a:bodyPr/>
          <a:lstStyle/>
          <a:p>
            <a:fld id="{9AFE8FB1-0A7A-443E-AAF7-31D4FA1AA312}" type="datetimeFigureOut">
              <a:rPr lang="it-IT"/>
              <a:t>17/12/2018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‹N›</a:t>
            </a:fld>
            <a:endParaRPr/>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it-IT"/>
              <a:t>Fare clic per modificare lo stile del titolo</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9AFE8FB1-0A7A-443E-AAF7-31D4FA1AA312}" type="datetimeFigureOut">
              <a:rPr lang="it-IT"/>
              <a:t>17/12/2018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‹N›</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it-IT"/>
              <a:t>Fare clic per modificare lo stile del titolo</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5" name="Date Placeholder 4"/>
          <p:cNvSpPr>
            <a:spLocks noGrp="1"/>
          </p:cNvSpPr>
          <p:nvPr>
            <p:ph type="dt" sz="half" idx="10"/>
          </p:nvPr>
        </p:nvSpPr>
        <p:spPr/>
        <p:txBody>
          <a:bodyPr/>
          <a:lstStyle/>
          <a:p>
            <a:fld id="{9AFE8FB1-0A7A-443E-AAF7-31D4FA1AA312}" type="datetimeFigureOut">
              <a:rPr lang="it-IT"/>
              <a:t>17/12/2018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‹N›</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it-IT"/>
              <a:t>Fare clic per modificare lo stile del titolo</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7" name="Date Placeholder 6"/>
          <p:cNvSpPr>
            <a:spLocks noGrp="1"/>
          </p:cNvSpPr>
          <p:nvPr>
            <p:ph type="dt" sz="half" idx="10"/>
          </p:nvPr>
        </p:nvSpPr>
        <p:spPr/>
        <p:txBody>
          <a:bodyPr/>
          <a:lstStyle/>
          <a:p>
            <a:fld id="{9AFE8FB1-0A7A-443E-AAF7-31D4FA1AA312}" type="datetimeFigureOut">
              <a:rPr lang="it-IT"/>
              <a:t>17/12/2018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5BA54BD-C84D-46CE-8B72-31BFB26ABA43}" type="slidenum">
              <a:rPr/>
              <a:t>‹N›</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it-IT"/>
              <a:t>Fare clic per modificare lo stile del titolo</a:t>
            </a:r>
            <a:endParaRPr/>
          </a:p>
        </p:txBody>
      </p:sp>
      <p:sp>
        <p:nvSpPr>
          <p:cNvPr id="3" name="Date Placeholder 2"/>
          <p:cNvSpPr>
            <a:spLocks noGrp="1"/>
          </p:cNvSpPr>
          <p:nvPr>
            <p:ph type="dt" sz="half" idx="10"/>
          </p:nvPr>
        </p:nvSpPr>
        <p:spPr/>
        <p:txBody>
          <a:bodyPr/>
          <a:lstStyle/>
          <a:p>
            <a:fld id="{9AFE8FB1-0A7A-443E-AAF7-31D4FA1AA312}" type="datetimeFigureOut">
              <a:rPr lang="it-IT"/>
              <a:t>17/12/2018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5BA54BD-C84D-46CE-8B72-31BFB26ABA43}" type="slidenum">
              <a:rPr/>
              <a:t>‹N›</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it-IT"/>
              <a:t>17/12/2018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5BA54BD-C84D-46CE-8B72-31BFB26ABA43}" type="slidenum">
              <a:rPr/>
              <a:t>‹N›</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it-IT"/>
              <a:t>Fare clic per modificare lo stile del titolo</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9AFE8FB1-0A7A-443E-AAF7-31D4FA1AA312}" type="datetimeFigureOut">
              <a:rPr lang="it-IT"/>
              <a:t>17/12/2018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‹N›</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it-IT"/>
              <a:t>Fare clic per modificare lo stile del titolo</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9AFE8FB1-0A7A-443E-AAF7-31D4FA1AA312}" type="datetimeFigureOut">
              <a:rPr lang="it-IT"/>
              <a:t>17/12/2018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‹N›</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it-IT"/>
              <a:t>Fare clic per modificare lo stile del titolo</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it-IT"/>
              <a:pPr/>
              <a:t>17/12/2018</a:t>
            </a:fld>
            <a:endParaRPr/>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‹N›</a:t>
            </a:fld>
            <a:endParaRPr/>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80000"/>
        <a:buFont typeface="Wingdings" pitchFamily="2" charset="2"/>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80000"/>
        <a:buFont typeface="Wingdings" pitchFamily="2" charset="2"/>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80000"/>
        <a:buFont typeface="Wingdings" pitchFamily="2" charset="2"/>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80000"/>
        <a:buFont typeface="Wingdings" pitchFamily="2" charset="2"/>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80000"/>
        <a:buFont typeface="Wingdings"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hilolympia.org/"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dipfilosofiaseveri.weebly.com/"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GRIGLIA_VALUTAZIOE_CAN_INTERNAZIONALE_2015.doc" TargetMode="External"/><Relationship Id="rId2" Type="http://schemas.openxmlformats.org/officeDocument/2006/relationships/hyperlink" Target="GRIGLIA_VALUTAZIOE_CAN_NAZIONALE_2016.doc"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7828" y="1905000"/>
            <a:ext cx="11017223" cy="1451992"/>
          </a:xfrm>
        </p:spPr>
        <p:txBody>
          <a:bodyPr/>
          <a:lstStyle/>
          <a:p>
            <a:pPr algn="just"/>
            <a:r>
              <a:rPr lang="it-IT" sz="4800" b="1" dirty="0">
                <a:solidFill>
                  <a:srgbClr val="00B0F0"/>
                </a:solidFill>
                <a:latin typeface="Century Schoolbook" panose="02040604050505020304" pitchFamily="18" charset="0"/>
              </a:rPr>
              <a:t>Alcune indicazioni possibili per scrivere un saggio filosofico</a:t>
            </a:r>
            <a:endParaRPr lang="it-IT" sz="4800" dirty="0">
              <a:solidFill>
                <a:srgbClr val="00B0F0"/>
              </a:solidFill>
              <a:latin typeface="Century Schoolbook" panose="02040604050505020304" pitchFamily="18" charset="0"/>
            </a:endParaRPr>
          </a:p>
        </p:txBody>
      </p:sp>
      <p:sp>
        <p:nvSpPr>
          <p:cNvPr id="3" name="Subtitle 2"/>
          <p:cNvSpPr>
            <a:spLocks noGrp="1"/>
          </p:cNvSpPr>
          <p:nvPr>
            <p:ph type="subTitle" idx="1"/>
          </p:nvPr>
        </p:nvSpPr>
        <p:spPr>
          <a:xfrm>
            <a:off x="1522413" y="4869160"/>
            <a:ext cx="9143999" cy="1303040"/>
          </a:xfrm>
        </p:spPr>
        <p:txBody>
          <a:bodyPr>
            <a:normAutofit fontScale="92500" lnSpcReduction="20000"/>
          </a:bodyPr>
          <a:lstStyle/>
          <a:p>
            <a:r>
              <a:rPr lang="it-IT" b="1" dirty="0">
                <a:solidFill>
                  <a:srgbClr val="FFFF00"/>
                </a:solidFill>
              </a:rPr>
              <a:t>(Guida alle prove di selezione Campionato/Olimpiadi della Filosofia)</a:t>
            </a:r>
          </a:p>
          <a:p>
            <a:endParaRPr lang="it-IT" b="1" dirty="0">
              <a:solidFill>
                <a:srgbClr val="FFFF00"/>
              </a:solidFill>
            </a:endParaRPr>
          </a:p>
          <a:p>
            <a:r>
              <a:rPr lang="it-IT" b="1" dirty="0">
                <a:solidFill>
                  <a:srgbClr val="FF0000"/>
                </a:solidFill>
              </a:rPr>
              <a:t>a cura del prof. Giovanni Battista </a:t>
            </a:r>
            <a:r>
              <a:rPr lang="it-IT" b="1" dirty="0" err="1">
                <a:solidFill>
                  <a:srgbClr val="FF0000"/>
                </a:solidFill>
              </a:rPr>
              <a:t>Rimentano</a:t>
            </a:r>
            <a:endParaRPr lang="it-IT" b="1" dirty="0">
              <a:solidFill>
                <a:srgbClr val="FF0000"/>
              </a:solidFill>
            </a:endParaRPr>
          </a:p>
          <a:p>
            <a:r>
              <a:rPr lang="it-IT" b="1" dirty="0">
                <a:solidFill>
                  <a:srgbClr val="FF0000"/>
                </a:solidFill>
              </a:rPr>
              <a:t>Docente di filosofia e storia presso il Liceo Scientifico Statale «F. Severi» di Salerno </a:t>
            </a:r>
            <a:endParaRPr lang="it-IT" dirty="0">
              <a:solidFill>
                <a:srgbClr val="FF0000"/>
              </a:solidFill>
            </a:endParaRP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85900" y="404664"/>
            <a:ext cx="9143998" cy="778098"/>
          </a:xfrm>
        </p:spPr>
        <p:txBody>
          <a:bodyPr/>
          <a:lstStyle/>
          <a:p>
            <a:r>
              <a:rPr lang="it-IT" sz="3600" b="1" dirty="0">
                <a:solidFill>
                  <a:srgbClr val="00B0F0"/>
                </a:solidFill>
              </a:rPr>
              <a:t>3. Conclusione</a:t>
            </a:r>
            <a:endParaRPr lang="it-IT" dirty="0">
              <a:solidFill>
                <a:srgbClr val="00B0F0"/>
              </a:solidFill>
            </a:endParaRPr>
          </a:p>
        </p:txBody>
      </p:sp>
      <p:sp>
        <p:nvSpPr>
          <p:cNvPr id="3" name="Segnaposto contenuto 2"/>
          <p:cNvSpPr>
            <a:spLocks noGrp="1"/>
          </p:cNvSpPr>
          <p:nvPr>
            <p:ph idx="1"/>
          </p:nvPr>
        </p:nvSpPr>
        <p:spPr>
          <a:xfrm>
            <a:off x="333772" y="1340768"/>
            <a:ext cx="11089232" cy="5328592"/>
          </a:xfrm>
        </p:spPr>
        <p:txBody>
          <a:bodyPr>
            <a:normAutofit fontScale="77500" lnSpcReduction="20000"/>
          </a:bodyPr>
          <a:lstStyle/>
          <a:p>
            <a:endParaRPr lang="it-IT" sz="3000" dirty="0">
              <a:latin typeface="Consolas" panose="020B0609020204030204" pitchFamily="49" charset="0"/>
            </a:endParaRPr>
          </a:p>
          <a:p>
            <a:pPr algn="just"/>
            <a:r>
              <a:rPr lang="it-IT" sz="3000" dirty="0">
                <a:latin typeface="Consolas" panose="020B0609020204030204" pitchFamily="49" charset="0"/>
              </a:rPr>
              <a:t>Trarre un bilancio del percorso effettivamente seguito quale si evidenzierà coerentemente solo alla fine del nostro saggio</a:t>
            </a:r>
          </a:p>
          <a:p>
            <a:pPr lvl="0" algn="just"/>
            <a:r>
              <a:rPr lang="it-IT" sz="3000" dirty="0">
                <a:latin typeface="Consolas" panose="020B0609020204030204" pitchFamily="49" charset="0"/>
              </a:rPr>
              <a:t>Evidenziare, senza divagazioni, i passaggi seguiti dal punto di partenza fino alla conclusione (gli argomenti trattati e i punti di vista dai quali sono stati considerati)</a:t>
            </a:r>
          </a:p>
          <a:p>
            <a:pPr marL="0" indent="0" algn="just">
              <a:buNone/>
            </a:pPr>
            <a:r>
              <a:rPr lang="it-IT" sz="3000" dirty="0">
                <a:solidFill>
                  <a:srgbClr val="00B0F0"/>
                </a:solidFill>
                <a:latin typeface="Consolas" panose="020B0609020204030204" pitchFamily="49" charset="0"/>
              </a:rPr>
              <a:t>Attenzione!</a:t>
            </a:r>
          </a:p>
          <a:p>
            <a:pPr algn="just"/>
            <a:r>
              <a:rPr lang="it-IT" sz="3000" dirty="0">
                <a:latin typeface="Consolas" panose="020B0609020204030204" pitchFamily="49" charset="0"/>
              </a:rPr>
              <a:t>Rispondere alle questioni aperte nell’introduzione (pur nel carattere provvisorio e  parziale della ricerca, non lasciar cadere le domande lasciandole senza risposta!)</a:t>
            </a:r>
          </a:p>
          <a:p>
            <a:pPr algn="just"/>
            <a:r>
              <a:rPr lang="it-IT" sz="3000" dirty="0">
                <a:latin typeface="Consolas" panose="020B0609020204030204" pitchFamily="49" charset="0"/>
              </a:rPr>
              <a:t>Evidenziare la presa di posizione dal proprio punto di vista (senza ripetere l’argomentazione svolta nello sviluppo). Tieni conto che anche mantenersi imparziali, in posizione neutra di osservatore, è un punto di vista!	</a:t>
            </a:r>
          </a:p>
          <a:p>
            <a:endParaRPr lang="it-IT" dirty="0"/>
          </a:p>
        </p:txBody>
      </p:sp>
    </p:spTree>
    <p:extLst>
      <p:ext uri="{BB962C8B-B14F-4D97-AF65-F5344CB8AC3E}">
        <p14:creationId xmlns:p14="http://schemas.microsoft.com/office/powerpoint/2010/main" val="424473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57908" y="260648"/>
            <a:ext cx="9143998" cy="1020762"/>
          </a:xfrm>
        </p:spPr>
        <p:txBody>
          <a:bodyPr>
            <a:normAutofit fontScale="90000"/>
          </a:bodyPr>
          <a:lstStyle/>
          <a:p>
            <a:pPr lvl="0" algn="just"/>
            <a:r>
              <a:rPr lang="it-IT" sz="4000" b="1" dirty="0">
                <a:solidFill>
                  <a:srgbClr val="00B0F0"/>
                </a:solidFill>
              </a:rPr>
              <a:t>4. …per andare oltre…(facoltativo)</a:t>
            </a:r>
            <a:br>
              <a:rPr lang="it-IT" dirty="0"/>
            </a:br>
            <a:endParaRPr lang="it-IT" dirty="0"/>
          </a:p>
        </p:txBody>
      </p:sp>
      <p:sp>
        <p:nvSpPr>
          <p:cNvPr id="3" name="Segnaposto contenuto 2"/>
          <p:cNvSpPr>
            <a:spLocks noGrp="1"/>
          </p:cNvSpPr>
          <p:nvPr>
            <p:ph idx="1"/>
          </p:nvPr>
        </p:nvSpPr>
        <p:spPr>
          <a:xfrm>
            <a:off x="549796" y="1556792"/>
            <a:ext cx="11017224" cy="5301208"/>
          </a:xfrm>
        </p:spPr>
        <p:txBody>
          <a:bodyPr>
            <a:normAutofit fontScale="92500" lnSpcReduction="20000"/>
          </a:bodyPr>
          <a:lstStyle/>
          <a:p>
            <a:pPr algn="just"/>
            <a:r>
              <a:rPr lang="it-IT" sz="2600" dirty="0"/>
              <a:t>Questa fase non è necessaria, ma può essere utile per rilanciare eventualmente la questione, per mostrare, appunto, la capacità di poter sempre andare oltre… al di là dei limiti spaziotemporali imposti dalla prova scritta. </a:t>
            </a:r>
          </a:p>
          <a:p>
            <a:pPr algn="just"/>
            <a:r>
              <a:rPr lang="it-IT" sz="2600" dirty="0"/>
              <a:t>Modalità possibili:</a:t>
            </a:r>
          </a:p>
          <a:p>
            <a:pPr lvl="0" algn="just"/>
            <a:r>
              <a:rPr lang="it-IT" sz="2600" dirty="0"/>
              <a:t>Riformulare domande o questioni, intravedere sviluppi possibili. Serve solo ad evidenziare il carattere aperto delle conclusioni e la capacità della filosofia di porsi come ricerca continua, sempre in cammino. Si tratta di dare l’impressione che avendo più spazio e tempo a disposizione potreste riprendere la vostra ricerca dal punto in cui l’avete per il momento condotta. Le nostre conclusioni sono parziali, sono conclusioni “per il momento” (ogni discorso ha inevitabilmente un inizio e una fine), ma pur nella loro provvisorietà devono essere comunque conclusioni complete e coerenti rispetto alle premesse.</a:t>
            </a:r>
          </a:p>
          <a:p>
            <a:pPr lvl="0" algn="just"/>
            <a:r>
              <a:rPr lang="it-IT" sz="2600" dirty="0"/>
              <a:t>Evitare però di “scherzare” troppo, chiudendo con domande aperte che, nel rimettere in discussione tutto, finiscono poi per entrare in contraddizione con le nostre stesse conclusioni. Non siamo Penelope che tesse e stesse la sua tela. Altrimenti rischiamo di dare l’impressione di non avere idee chiare lasciando perplesso il valutatore stesso.</a:t>
            </a:r>
          </a:p>
          <a:p>
            <a:endParaRPr lang="it-IT" dirty="0"/>
          </a:p>
        </p:txBody>
      </p:sp>
    </p:spTree>
    <p:extLst>
      <p:ext uri="{BB962C8B-B14F-4D97-AF65-F5344CB8AC3E}">
        <p14:creationId xmlns:p14="http://schemas.microsoft.com/office/powerpoint/2010/main" val="419044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908" y="116632"/>
            <a:ext cx="9216006" cy="720080"/>
          </a:xfrm>
        </p:spPr>
        <p:txBody>
          <a:bodyPr/>
          <a:lstStyle/>
          <a:p>
            <a:pPr algn="just"/>
            <a:r>
              <a:rPr lang="en-US" sz="3600" b="1" dirty="0" err="1">
                <a:solidFill>
                  <a:srgbClr val="00B0F0"/>
                </a:solidFill>
              </a:rPr>
              <a:t>Qualche</a:t>
            </a:r>
            <a:r>
              <a:rPr lang="en-US" sz="3600" b="1" dirty="0">
                <a:solidFill>
                  <a:srgbClr val="00B0F0"/>
                </a:solidFill>
              </a:rPr>
              <a:t> </a:t>
            </a:r>
            <a:r>
              <a:rPr lang="en-US" sz="3600" b="1" dirty="0" err="1">
                <a:solidFill>
                  <a:srgbClr val="00B0F0"/>
                </a:solidFill>
              </a:rPr>
              <a:t>sito</a:t>
            </a:r>
            <a:r>
              <a:rPr lang="en-US" sz="3600" b="1" dirty="0">
                <a:solidFill>
                  <a:srgbClr val="00B0F0"/>
                </a:solidFill>
              </a:rPr>
              <a:t> di </a:t>
            </a:r>
            <a:r>
              <a:rPr lang="en-US" sz="3600" b="1" dirty="0" err="1">
                <a:solidFill>
                  <a:srgbClr val="00B0F0"/>
                </a:solidFill>
              </a:rPr>
              <a:t>riferimento</a:t>
            </a:r>
            <a:endParaRPr lang="en-US" sz="3600" b="1" dirty="0">
              <a:solidFill>
                <a:srgbClr val="00B0F0"/>
              </a:solidFill>
            </a:endParaRPr>
          </a:p>
        </p:txBody>
      </p:sp>
      <p:sp>
        <p:nvSpPr>
          <p:cNvPr id="4" name="Text Placeholder 3"/>
          <p:cNvSpPr>
            <a:spLocks noGrp="1"/>
          </p:cNvSpPr>
          <p:nvPr>
            <p:ph type="body" sz="half" idx="2"/>
          </p:nvPr>
        </p:nvSpPr>
        <p:spPr>
          <a:xfrm>
            <a:off x="8542684" y="4653136"/>
            <a:ext cx="3384376" cy="1501812"/>
          </a:xfrm>
        </p:spPr>
        <p:txBody>
          <a:bodyPr>
            <a:noAutofit/>
          </a:bodyPr>
          <a:lstStyle/>
          <a:p>
            <a:pPr algn="just"/>
            <a:r>
              <a:rPr lang="en-US" sz="1800" b="1" dirty="0">
                <a:solidFill>
                  <a:srgbClr val="FFFF00"/>
                </a:solidFill>
              </a:rPr>
              <a:t>Il </a:t>
            </a:r>
            <a:r>
              <a:rPr lang="en-US" sz="1800" b="1" dirty="0" err="1">
                <a:solidFill>
                  <a:srgbClr val="FFFF00"/>
                </a:solidFill>
              </a:rPr>
              <a:t>portale</a:t>
            </a:r>
            <a:r>
              <a:rPr lang="en-US" sz="1800" b="1" dirty="0">
                <a:solidFill>
                  <a:srgbClr val="FFFF00"/>
                </a:solidFill>
              </a:rPr>
              <a:t> di </a:t>
            </a:r>
            <a:r>
              <a:rPr lang="en-US" sz="1800" b="1" dirty="0" err="1">
                <a:solidFill>
                  <a:srgbClr val="FFFF00"/>
                </a:solidFill>
              </a:rPr>
              <a:t>filosofia</a:t>
            </a:r>
            <a:r>
              <a:rPr lang="en-US" sz="1800" b="1" dirty="0">
                <a:solidFill>
                  <a:srgbClr val="FFFF00"/>
                </a:solidFill>
              </a:rPr>
              <a:t> </a:t>
            </a:r>
            <a:r>
              <a:rPr lang="en-US" sz="1800" b="1" dirty="0" err="1">
                <a:solidFill>
                  <a:schemeClr val="accent5"/>
                </a:solidFill>
              </a:rPr>
              <a:t>Philolimpya</a:t>
            </a:r>
            <a:r>
              <a:rPr lang="en-US" sz="1800" b="1" dirty="0">
                <a:solidFill>
                  <a:schemeClr val="accent5"/>
                </a:solidFill>
              </a:rPr>
              <a:t> </a:t>
            </a:r>
            <a:r>
              <a:rPr lang="en-US" sz="1800" b="1" dirty="0" err="1">
                <a:solidFill>
                  <a:srgbClr val="FFFF00"/>
                </a:solidFill>
              </a:rPr>
              <a:t>specifico</a:t>
            </a:r>
            <a:r>
              <a:rPr lang="en-US" sz="1800" b="1" dirty="0">
                <a:solidFill>
                  <a:srgbClr val="FFFF00"/>
                </a:solidFill>
              </a:rPr>
              <a:t> per le </a:t>
            </a:r>
            <a:r>
              <a:rPr lang="en-US" sz="1800" b="1" dirty="0" err="1">
                <a:solidFill>
                  <a:srgbClr val="FFFF00"/>
                </a:solidFill>
              </a:rPr>
              <a:t>Olimpiadi</a:t>
            </a:r>
            <a:r>
              <a:rPr lang="en-US" sz="1800" b="1" dirty="0">
                <a:solidFill>
                  <a:srgbClr val="FFFF00"/>
                </a:solidFill>
              </a:rPr>
              <a:t> </a:t>
            </a:r>
            <a:r>
              <a:rPr lang="en-US" sz="1800" b="1" dirty="0" err="1">
                <a:solidFill>
                  <a:srgbClr val="FFFF00"/>
                </a:solidFill>
              </a:rPr>
              <a:t>della</a:t>
            </a:r>
            <a:r>
              <a:rPr lang="en-US" sz="1800" b="1" dirty="0">
                <a:solidFill>
                  <a:srgbClr val="FFFF00"/>
                </a:solidFill>
              </a:rPr>
              <a:t> </a:t>
            </a:r>
            <a:r>
              <a:rPr lang="en-US" sz="1800" b="1" dirty="0" err="1">
                <a:solidFill>
                  <a:srgbClr val="FFFF00"/>
                </a:solidFill>
              </a:rPr>
              <a:t>filosofia</a:t>
            </a:r>
            <a:r>
              <a:rPr lang="en-US" sz="1800" b="1" dirty="0">
                <a:solidFill>
                  <a:srgbClr val="FFFF00"/>
                </a:solidFill>
              </a:rPr>
              <a:t> (</a:t>
            </a:r>
            <a:r>
              <a:rPr lang="en-US" sz="1800" b="1" dirty="0" err="1">
                <a:solidFill>
                  <a:srgbClr val="FFFF00"/>
                </a:solidFill>
              </a:rPr>
              <a:t>vedi</a:t>
            </a:r>
            <a:r>
              <a:rPr lang="en-US" sz="1800" b="1" dirty="0">
                <a:solidFill>
                  <a:srgbClr val="FFFF00"/>
                </a:solidFill>
              </a:rPr>
              <a:t> </a:t>
            </a:r>
            <a:r>
              <a:rPr lang="en-US" sz="1800" b="1" dirty="0" err="1">
                <a:solidFill>
                  <a:srgbClr val="FFFF00"/>
                </a:solidFill>
              </a:rPr>
              <a:t>tracce</a:t>
            </a:r>
            <a:r>
              <a:rPr lang="en-US" sz="1800" b="1" dirty="0">
                <a:solidFill>
                  <a:srgbClr val="FFFF00"/>
                </a:solidFill>
              </a:rPr>
              <a:t> </a:t>
            </a:r>
            <a:r>
              <a:rPr lang="en-US" sz="1800" b="1" dirty="0" err="1">
                <a:solidFill>
                  <a:srgbClr val="FFFF00"/>
                </a:solidFill>
              </a:rPr>
              <a:t>ed</a:t>
            </a:r>
            <a:r>
              <a:rPr lang="en-US" sz="1800" b="1" dirty="0">
                <a:solidFill>
                  <a:srgbClr val="FFFF00"/>
                </a:solidFill>
              </a:rPr>
              <a:t> </a:t>
            </a:r>
            <a:r>
              <a:rPr lang="en-US" sz="1800" b="1" dirty="0" err="1">
                <a:solidFill>
                  <a:srgbClr val="FFFF00"/>
                </a:solidFill>
              </a:rPr>
              <a:t>elaborati</a:t>
            </a:r>
            <a:r>
              <a:rPr lang="en-US" sz="1800" b="1" dirty="0">
                <a:solidFill>
                  <a:srgbClr val="FFFF00"/>
                </a:solidFill>
              </a:rPr>
              <a:t> </a:t>
            </a:r>
            <a:r>
              <a:rPr lang="en-US" sz="1800" b="1" dirty="0" err="1">
                <a:solidFill>
                  <a:srgbClr val="FFFF00"/>
                </a:solidFill>
              </a:rPr>
              <a:t>vincitori</a:t>
            </a:r>
            <a:r>
              <a:rPr lang="en-US" sz="1800" b="1" dirty="0">
                <a:solidFill>
                  <a:srgbClr val="FFFF00"/>
                </a:solidFill>
              </a:rPr>
              <a:t> </a:t>
            </a:r>
            <a:r>
              <a:rPr lang="en-US" sz="1800" b="1" dirty="0" err="1">
                <a:solidFill>
                  <a:srgbClr val="FFFF00"/>
                </a:solidFill>
              </a:rPr>
              <a:t>delle</a:t>
            </a:r>
            <a:r>
              <a:rPr lang="en-US" sz="1800" b="1" dirty="0">
                <a:solidFill>
                  <a:srgbClr val="FFFF00"/>
                </a:solidFill>
              </a:rPr>
              <a:t> </a:t>
            </a:r>
            <a:r>
              <a:rPr lang="en-US" sz="1800" b="1" dirty="0" err="1">
                <a:solidFill>
                  <a:srgbClr val="FFFF00"/>
                </a:solidFill>
              </a:rPr>
              <a:t>edizioni</a:t>
            </a:r>
            <a:r>
              <a:rPr lang="en-US" sz="1800" b="1" dirty="0">
                <a:solidFill>
                  <a:srgbClr val="FFFF00"/>
                </a:solidFill>
              </a:rPr>
              <a:t> </a:t>
            </a:r>
            <a:r>
              <a:rPr lang="en-US" sz="1800" b="1" dirty="0" err="1">
                <a:solidFill>
                  <a:srgbClr val="FFFF00"/>
                </a:solidFill>
              </a:rPr>
              <a:t>precedenti</a:t>
            </a:r>
            <a:r>
              <a:rPr lang="en-US" sz="1800" b="1" dirty="0">
                <a:solidFill>
                  <a:srgbClr val="FFFF00"/>
                </a:solidFill>
              </a:rPr>
              <a:t>)</a:t>
            </a:r>
          </a:p>
          <a:p>
            <a:pPr algn="just"/>
            <a:r>
              <a:rPr lang="en-US" sz="1800" b="1" dirty="0">
                <a:solidFill>
                  <a:srgbClr val="FFFF00"/>
                </a:solidFill>
                <a:hlinkClick r:id="rId2"/>
              </a:rPr>
              <a:t>http://www.philolympia.org/</a:t>
            </a:r>
            <a:endParaRPr lang="en-US" sz="1800" b="1" dirty="0">
              <a:solidFill>
                <a:srgbClr val="FFFF00"/>
              </a:solidFill>
            </a:endParaRPr>
          </a:p>
        </p:txBody>
      </p:sp>
      <p:pic>
        <p:nvPicPr>
          <p:cNvPr id="3" name="Segnaposto immagine 2">
            <a:hlinkClick r:id="rId2"/>
          </p:cNvPr>
          <p:cNvPicPr>
            <a:picLocks noGrp="1" noChangeAspect="1"/>
          </p:cNvPicPr>
          <p:nvPr>
            <p:ph type="pic" idx="1"/>
          </p:nvPr>
        </p:nvPicPr>
        <p:blipFill>
          <a:blip r:embed="rId3">
            <a:extLst>
              <a:ext uri="{28A0092B-C50C-407E-A947-70E740481C1C}">
                <a14:useLocalDpi xmlns:a14="http://schemas.microsoft.com/office/drawing/2010/main" val="0"/>
              </a:ext>
            </a:extLst>
          </a:blip>
          <a:srcRect l="16442" r="16442"/>
          <a:stretch>
            <a:fillRect/>
          </a:stretch>
        </p:blipFill>
        <p:spPr>
          <a:xfrm>
            <a:off x="333772" y="980728"/>
            <a:ext cx="7948974" cy="5666849"/>
          </a:xfrm>
        </p:spPr>
      </p:pic>
    </p:spTree>
    <p:extLst>
      <p:ext uri="{BB962C8B-B14F-4D97-AF65-F5344CB8AC3E}">
        <p14:creationId xmlns:p14="http://schemas.microsoft.com/office/powerpoint/2010/main" val="116095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780" y="332656"/>
            <a:ext cx="11449272" cy="720080"/>
          </a:xfrm>
        </p:spPr>
        <p:txBody>
          <a:bodyPr/>
          <a:lstStyle/>
          <a:p>
            <a:pPr algn="just"/>
            <a:r>
              <a:rPr lang="en-US" b="1" dirty="0">
                <a:solidFill>
                  <a:srgbClr val="00B0F0"/>
                </a:solidFill>
              </a:rPr>
              <a:t>I </a:t>
            </a:r>
            <a:r>
              <a:rPr lang="en-US" b="1" dirty="0" err="1">
                <a:solidFill>
                  <a:srgbClr val="00B0F0"/>
                </a:solidFill>
              </a:rPr>
              <a:t>nostri</a:t>
            </a:r>
            <a:r>
              <a:rPr lang="en-US" b="1" dirty="0">
                <a:solidFill>
                  <a:srgbClr val="00B0F0"/>
                </a:solidFill>
              </a:rPr>
              <a:t> </a:t>
            </a:r>
            <a:r>
              <a:rPr lang="en-US" b="1" dirty="0" err="1">
                <a:solidFill>
                  <a:srgbClr val="00B0F0"/>
                </a:solidFill>
              </a:rPr>
              <a:t>materiali</a:t>
            </a:r>
            <a:r>
              <a:rPr lang="en-US" b="1" dirty="0">
                <a:solidFill>
                  <a:srgbClr val="00B0F0"/>
                </a:solidFill>
              </a:rPr>
              <a:t> </a:t>
            </a:r>
            <a:r>
              <a:rPr lang="en-US" b="1" dirty="0" err="1">
                <a:solidFill>
                  <a:srgbClr val="00B0F0"/>
                </a:solidFill>
              </a:rPr>
              <a:t>didattici</a:t>
            </a:r>
            <a:r>
              <a:rPr lang="en-US" b="1" dirty="0">
                <a:solidFill>
                  <a:srgbClr val="00B0F0"/>
                </a:solidFill>
              </a:rPr>
              <a:t> per </a:t>
            </a:r>
            <a:r>
              <a:rPr lang="en-US" b="1" dirty="0" err="1">
                <a:solidFill>
                  <a:srgbClr val="00B0F0"/>
                </a:solidFill>
              </a:rPr>
              <a:t>prepararsi</a:t>
            </a:r>
            <a:r>
              <a:rPr lang="en-US" b="1" dirty="0">
                <a:solidFill>
                  <a:srgbClr val="00B0F0"/>
                </a:solidFill>
              </a:rPr>
              <a:t> </a:t>
            </a:r>
            <a:r>
              <a:rPr lang="en-US" b="1" dirty="0" err="1">
                <a:solidFill>
                  <a:srgbClr val="00B0F0"/>
                </a:solidFill>
              </a:rPr>
              <a:t>alla</a:t>
            </a:r>
            <a:r>
              <a:rPr lang="en-US" b="1" dirty="0">
                <a:solidFill>
                  <a:srgbClr val="00B0F0"/>
                </a:solidFill>
              </a:rPr>
              <a:t> </a:t>
            </a:r>
            <a:r>
              <a:rPr lang="en-US" b="1" dirty="0" err="1">
                <a:solidFill>
                  <a:srgbClr val="00B0F0"/>
                </a:solidFill>
              </a:rPr>
              <a:t>prova</a:t>
            </a:r>
            <a:endParaRPr lang="en-US" b="1" dirty="0">
              <a:solidFill>
                <a:srgbClr val="00B0F0"/>
              </a:solidFill>
            </a:endParaRPr>
          </a:p>
        </p:txBody>
      </p:sp>
      <p:sp>
        <p:nvSpPr>
          <p:cNvPr id="4" name="Text Placeholder 3"/>
          <p:cNvSpPr>
            <a:spLocks noGrp="1"/>
          </p:cNvSpPr>
          <p:nvPr>
            <p:ph type="body" sz="half" idx="2"/>
          </p:nvPr>
        </p:nvSpPr>
        <p:spPr>
          <a:xfrm>
            <a:off x="8542684" y="4653136"/>
            <a:ext cx="3384376" cy="1501812"/>
          </a:xfrm>
        </p:spPr>
        <p:txBody>
          <a:bodyPr>
            <a:noAutofit/>
          </a:bodyPr>
          <a:lstStyle/>
          <a:p>
            <a:pPr algn="just"/>
            <a:r>
              <a:rPr lang="en-US" sz="1800" b="1" dirty="0">
                <a:solidFill>
                  <a:srgbClr val="FFFF00"/>
                </a:solidFill>
              </a:rPr>
              <a:t>Il </a:t>
            </a:r>
            <a:r>
              <a:rPr lang="en-US" sz="1800" b="1" dirty="0" err="1">
                <a:solidFill>
                  <a:srgbClr val="FFFF00"/>
                </a:solidFill>
              </a:rPr>
              <a:t>sito</a:t>
            </a:r>
            <a:r>
              <a:rPr lang="en-US" sz="1800" b="1" dirty="0">
                <a:solidFill>
                  <a:srgbClr val="FFFF00"/>
                </a:solidFill>
              </a:rPr>
              <a:t> del </a:t>
            </a:r>
            <a:r>
              <a:rPr lang="en-US" sz="1800" b="1" dirty="0" err="1">
                <a:solidFill>
                  <a:srgbClr val="FFFF00"/>
                </a:solidFill>
              </a:rPr>
              <a:t>nostro</a:t>
            </a:r>
            <a:r>
              <a:rPr lang="en-US" sz="1800" b="1" dirty="0">
                <a:solidFill>
                  <a:srgbClr val="FFFF00"/>
                </a:solidFill>
              </a:rPr>
              <a:t> </a:t>
            </a:r>
            <a:r>
              <a:rPr lang="en-US" sz="1800" b="1" dirty="0" err="1">
                <a:solidFill>
                  <a:schemeClr val="accent5"/>
                </a:solidFill>
              </a:rPr>
              <a:t>Dipartimento</a:t>
            </a:r>
            <a:r>
              <a:rPr lang="en-US" sz="1800" b="1" dirty="0">
                <a:solidFill>
                  <a:schemeClr val="accent5"/>
                </a:solidFill>
              </a:rPr>
              <a:t> di </a:t>
            </a:r>
            <a:r>
              <a:rPr lang="en-US" sz="1800" b="1" dirty="0" err="1">
                <a:solidFill>
                  <a:schemeClr val="accent5"/>
                </a:solidFill>
              </a:rPr>
              <a:t>Filosofia</a:t>
            </a:r>
            <a:r>
              <a:rPr lang="en-US" sz="1800" b="1" dirty="0">
                <a:solidFill>
                  <a:srgbClr val="FFFF00"/>
                </a:solidFill>
              </a:rPr>
              <a:t> </a:t>
            </a:r>
            <a:r>
              <a:rPr lang="en-US" sz="1800" b="1" dirty="0" err="1">
                <a:solidFill>
                  <a:srgbClr val="FFFF00"/>
                </a:solidFill>
              </a:rPr>
              <a:t>nella</a:t>
            </a:r>
            <a:r>
              <a:rPr lang="en-US" sz="1800" b="1" dirty="0">
                <a:solidFill>
                  <a:srgbClr val="FFFF00"/>
                </a:solidFill>
              </a:rPr>
              <a:t> </a:t>
            </a:r>
            <a:r>
              <a:rPr lang="en-US" sz="1800" b="1" dirty="0" err="1">
                <a:solidFill>
                  <a:srgbClr val="FFFF00"/>
                </a:solidFill>
              </a:rPr>
              <a:t>sezione</a:t>
            </a:r>
            <a:r>
              <a:rPr lang="en-US" sz="1800" b="1" dirty="0">
                <a:solidFill>
                  <a:srgbClr val="FFFF00"/>
                </a:solidFill>
              </a:rPr>
              <a:t> </a:t>
            </a:r>
            <a:r>
              <a:rPr lang="en-US" sz="1800" b="1" dirty="0" err="1">
                <a:solidFill>
                  <a:srgbClr val="FFFF00"/>
                </a:solidFill>
              </a:rPr>
              <a:t>relativa</a:t>
            </a:r>
            <a:r>
              <a:rPr lang="en-US" sz="1800" b="1" dirty="0">
                <a:solidFill>
                  <a:srgbClr val="FFFF00"/>
                </a:solidFill>
              </a:rPr>
              <a:t> </a:t>
            </a:r>
            <a:r>
              <a:rPr lang="en-US" sz="1800" b="1" dirty="0" err="1">
                <a:solidFill>
                  <a:srgbClr val="FFFF00"/>
                </a:solidFill>
              </a:rPr>
              <a:t>alle</a:t>
            </a:r>
            <a:r>
              <a:rPr lang="en-US" sz="1800" b="1" dirty="0">
                <a:solidFill>
                  <a:srgbClr val="FFFF00"/>
                </a:solidFill>
              </a:rPr>
              <a:t> </a:t>
            </a:r>
            <a:r>
              <a:rPr lang="en-US" sz="1800" b="1" dirty="0" err="1">
                <a:solidFill>
                  <a:srgbClr val="FFFF00"/>
                </a:solidFill>
              </a:rPr>
              <a:t>Olimpiadi</a:t>
            </a:r>
            <a:r>
              <a:rPr lang="en-US" sz="1800" b="1" dirty="0">
                <a:solidFill>
                  <a:srgbClr val="FFFF00"/>
                </a:solidFill>
              </a:rPr>
              <a:t> </a:t>
            </a:r>
            <a:r>
              <a:rPr lang="en-US" sz="1800" b="1" dirty="0" err="1">
                <a:solidFill>
                  <a:srgbClr val="FFFF00"/>
                </a:solidFill>
              </a:rPr>
              <a:t>della</a:t>
            </a:r>
            <a:r>
              <a:rPr lang="en-US" sz="1800" b="1" dirty="0">
                <a:solidFill>
                  <a:srgbClr val="FFFF00"/>
                </a:solidFill>
              </a:rPr>
              <a:t> </a:t>
            </a:r>
            <a:r>
              <a:rPr lang="en-US" sz="1800" b="1" dirty="0" err="1">
                <a:solidFill>
                  <a:srgbClr val="FFFF00"/>
                </a:solidFill>
              </a:rPr>
              <a:t>filosofia</a:t>
            </a:r>
            <a:r>
              <a:rPr lang="en-US" sz="1800" b="1" dirty="0">
                <a:solidFill>
                  <a:srgbClr val="FFFF00"/>
                </a:solidFill>
              </a:rPr>
              <a:t> dove </a:t>
            </a:r>
            <a:r>
              <a:rPr lang="en-US" sz="1800" b="1" dirty="0" err="1">
                <a:solidFill>
                  <a:srgbClr val="FFFF00"/>
                </a:solidFill>
              </a:rPr>
              <a:t>sarà</a:t>
            </a:r>
            <a:r>
              <a:rPr lang="en-US" sz="1800" b="1" dirty="0">
                <a:solidFill>
                  <a:srgbClr val="FFFF00"/>
                </a:solidFill>
              </a:rPr>
              <a:t> </a:t>
            </a:r>
            <a:r>
              <a:rPr lang="en-US" sz="1800" b="1" dirty="0" err="1">
                <a:solidFill>
                  <a:srgbClr val="FFFF00"/>
                </a:solidFill>
              </a:rPr>
              <a:t>possibile</a:t>
            </a:r>
            <a:r>
              <a:rPr lang="en-US" sz="1800" b="1" dirty="0">
                <a:solidFill>
                  <a:srgbClr val="FFFF00"/>
                </a:solidFill>
              </a:rPr>
              <a:t> </a:t>
            </a:r>
            <a:r>
              <a:rPr lang="en-US" sz="1800" b="1" dirty="0" err="1">
                <a:solidFill>
                  <a:srgbClr val="FFFF00"/>
                </a:solidFill>
              </a:rPr>
              <a:t>scaricate</a:t>
            </a:r>
            <a:r>
              <a:rPr lang="en-US" sz="1800" b="1" dirty="0">
                <a:solidFill>
                  <a:srgbClr val="FFFF00"/>
                </a:solidFill>
              </a:rPr>
              <a:t> </a:t>
            </a:r>
            <a:r>
              <a:rPr lang="en-US" sz="1800" b="1" dirty="0" err="1">
                <a:solidFill>
                  <a:srgbClr val="FFFF00"/>
                </a:solidFill>
              </a:rPr>
              <a:t>materiali</a:t>
            </a:r>
            <a:r>
              <a:rPr lang="en-US" sz="1800" b="1" dirty="0">
                <a:solidFill>
                  <a:srgbClr val="FFFF00"/>
                </a:solidFill>
              </a:rPr>
              <a:t> </a:t>
            </a:r>
            <a:r>
              <a:rPr lang="en-US" sz="1800" b="1" dirty="0" err="1">
                <a:solidFill>
                  <a:srgbClr val="FFFF00"/>
                </a:solidFill>
              </a:rPr>
              <a:t>didattici</a:t>
            </a:r>
            <a:r>
              <a:rPr lang="en-US" sz="1800" b="1" dirty="0">
                <a:solidFill>
                  <a:srgbClr val="FFFF00"/>
                </a:solidFill>
              </a:rPr>
              <a:t> o </a:t>
            </a:r>
            <a:r>
              <a:rPr lang="en-US" sz="1800" b="1" dirty="0" err="1">
                <a:solidFill>
                  <a:srgbClr val="FFFF00"/>
                </a:solidFill>
              </a:rPr>
              <a:t>intavolare</a:t>
            </a:r>
            <a:r>
              <a:rPr lang="en-US" sz="1800" b="1" dirty="0">
                <a:solidFill>
                  <a:srgbClr val="FFFF00"/>
                </a:solidFill>
              </a:rPr>
              <a:t> </a:t>
            </a:r>
            <a:r>
              <a:rPr lang="en-US" sz="1800" b="1" dirty="0" err="1">
                <a:solidFill>
                  <a:srgbClr val="FFFF00"/>
                </a:solidFill>
              </a:rPr>
              <a:t>discussioni</a:t>
            </a:r>
            <a:endParaRPr lang="en-US" sz="1800" b="1" dirty="0">
              <a:solidFill>
                <a:srgbClr val="FFFF00"/>
              </a:solidFill>
            </a:endParaRPr>
          </a:p>
          <a:p>
            <a:pPr algn="just"/>
            <a:r>
              <a:rPr lang="en-US" sz="1800" b="1" dirty="0">
                <a:solidFill>
                  <a:srgbClr val="FFFF00"/>
                </a:solidFill>
                <a:hlinkClick r:id="rId2"/>
              </a:rPr>
              <a:t>http://dipfilosofiaseveri.weebly.com/</a:t>
            </a:r>
            <a:endParaRPr lang="en-US" sz="1800" b="1" dirty="0">
              <a:solidFill>
                <a:srgbClr val="FFFF00"/>
              </a:solidFill>
            </a:endParaRPr>
          </a:p>
        </p:txBody>
      </p:sp>
      <p:pic>
        <p:nvPicPr>
          <p:cNvPr id="6" name="Segnaposto immagine 5">
            <a:hlinkClick r:id="rId2"/>
          </p:cNvPr>
          <p:cNvPicPr>
            <a:picLocks noGrp="1" noChangeAspect="1"/>
          </p:cNvPicPr>
          <p:nvPr>
            <p:ph type="pic" idx="1"/>
          </p:nvPr>
        </p:nvPicPr>
        <p:blipFill>
          <a:blip r:embed="rId3">
            <a:extLst>
              <a:ext uri="{28A0092B-C50C-407E-A947-70E740481C1C}">
                <a14:useLocalDpi xmlns:a14="http://schemas.microsoft.com/office/drawing/2010/main" val="0"/>
              </a:ext>
            </a:extLst>
          </a:blip>
          <a:srcRect l="13315" r="13315"/>
          <a:stretch>
            <a:fillRect/>
          </a:stretch>
        </p:blipFill>
        <p:spPr>
          <a:xfrm>
            <a:off x="909836" y="1337138"/>
            <a:ext cx="7272808" cy="5184809"/>
          </a:xfrm>
        </p:spPr>
      </p:pic>
    </p:spTree>
    <p:extLst>
      <p:ext uri="{BB962C8B-B14F-4D97-AF65-F5344CB8AC3E}">
        <p14:creationId xmlns:p14="http://schemas.microsoft.com/office/powerpoint/2010/main" val="143071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53852" y="274638"/>
            <a:ext cx="10369152" cy="1020762"/>
          </a:xfrm>
        </p:spPr>
        <p:txBody>
          <a:bodyPr>
            <a:noAutofit/>
          </a:bodyPr>
          <a:lstStyle/>
          <a:p>
            <a:r>
              <a:rPr lang="it-IT" sz="3600" b="1" dirty="0">
                <a:solidFill>
                  <a:schemeClr val="accent1"/>
                </a:solidFill>
              </a:rPr>
              <a:t>Le griglie di valutazione delle prove</a:t>
            </a:r>
          </a:p>
        </p:txBody>
      </p:sp>
      <p:sp>
        <p:nvSpPr>
          <p:cNvPr id="3" name="Segnaposto contenuto 2"/>
          <p:cNvSpPr>
            <a:spLocks noGrp="1"/>
          </p:cNvSpPr>
          <p:nvPr>
            <p:ph idx="1"/>
          </p:nvPr>
        </p:nvSpPr>
        <p:spPr/>
        <p:txBody>
          <a:bodyPr>
            <a:normAutofit/>
          </a:bodyPr>
          <a:lstStyle/>
          <a:p>
            <a:r>
              <a:rPr lang="it-IT" sz="2800" b="1" dirty="0">
                <a:solidFill>
                  <a:srgbClr val="FF0000"/>
                </a:solidFill>
                <a:hlinkClick r:id="rId2" action="ppaction://hlinkfile"/>
              </a:rPr>
              <a:t>Griglia di valutazione canale nazionale</a:t>
            </a:r>
            <a:endParaRPr lang="it-IT" sz="2800" b="1" dirty="0">
              <a:solidFill>
                <a:srgbClr val="FF0000"/>
              </a:solidFill>
            </a:endParaRPr>
          </a:p>
          <a:p>
            <a:r>
              <a:rPr lang="it-IT" sz="2800" b="1" dirty="0">
                <a:solidFill>
                  <a:srgbClr val="FF0000"/>
                </a:solidFill>
                <a:hlinkClick r:id="rId3" action="ppaction://hlinkfile"/>
              </a:rPr>
              <a:t>Griglia di valutazione canale internazionale</a:t>
            </a:r>
            <a:endParaRPr lang="it-IT" sz="2800" b="1" dirty="0">
              <a:solidFill>
                <a:srgbClr val="FF0000"/>
              </a:solidFill>
            </a:endParaRPr>
          </a:p>
        </p:txBody>
      </p:sp>
    </p:spTree>
    <p:extLst>
      <p:ext uri="{BB962C8B-B14F-4D97-AF65-F5344CB8AC3E}">
        <p14:creationId xmlns:p14="http://schemas.microsoft.com/office/powerpoint/2010/main" val="4070213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Autofit/>
          </a:bodyPr>
          <a:lstStyle/>
          <a:p>
            <a:pPr algn="l" defTabSz="914400">
              <a:lnSpc>
                <a:spcPct val="90000"/>
              </a:lnSpc>
              <a:spcBef>
                <a:spcPts val="0"/>
              </a:spcBef>
              <a:buNone/>
            </a:pPr>
            <a:r>
              <a:rPr lang="it-IT" sz="3600" b="1" i="0" dirty="0">
                <a:solidFill>
                  <a:srgbClr val="00B0F0"/>
                </a:solidFill>
                <a:latin typeface="Consolas"/>
                <a:ea typeface="+mj-ea"/>
                <a:cs typeface="+mj-cs"/>
              </a:rPr>
              <a:t>Le principali articolazioni di un saggio filosofico </a:t>
            </a:r>
          </a:p>
        </p:txBody>
      </p:sp>
      <p:sp>
        <p:nvSpPr>
          <p:cNvPr id="14" name="Content Placeholder 13"/>
          <p:cNvSpPr>
            <a:spLocks noGrp="1"/>
          </p:cNvSpPr>
          <p:nvPr>
            <p:ph idx="1"/>
          </p:nvPr>
        </p:nvSpPr>
        <p:spPr>
          <a:xfrm>
            <a:off x="1197868" y="2093640"/>
            <a:ext cx="9865096" cy="4143672"/>
          </a:xfrm>
        </p:spPr>
        <p:txBody>
          <a:bodyPr>
            <a:normAutofit/>
          </a:bodyPr>
          <a:lstStyle/>
          <a:p>
            <a:pPr marL="914400" indent="-914400">
              <a:buFont typeface="+mj-lt"/>
              <a:buAutoNum type="arabicPeriod"/>
            </a:pPr>
            <a:r>
              <a:rPr lang="it-IT" sz="3600" b="1" dirty="0">
                <a:latin typeface="Consolas" panose="020B0609020204030204" pitchFamily="49" charset="0"/>
                <a:cs typeface="Arial" panose="020B0604020202020204" pitchFamily="34" charset="0"/>
              </a:rPr>
              <a:t>Introduzione</a:t>
            </a:r>
          </a:p>
          <a:p>
            <a:pPr marL="914400" indent="-914400">
              <a:buFont typeface="+mj-lt"/>
              <a:buAutoNum type="arabicPeriod"/>
            </a:pPr>
            <a:r>
              <a:rPr lang="it-IT" sz="3600" b="1" dirty="0">
                <a:latin typeface="Consolas" panose="020B0609020204030204" pitchFamily="49" charset="0"/>
                <a:cs typeface="Arial" panose="020B0604020202020204" pitchFamily="34" charset="0"/>
              </a:rPr>
              <a:t>Sviluppo</a:t>
            </a:r>
          </a:p>
          <a:p>
            <a:pPr marL="914400" indent="-914400">
              <a:buFont typeface="+mj-lt"/>
              <a:buAutoNum type="arabicPeriod"/>
            </a:pPr>
            <a:r>
              <a:rPr lang="it-IT" sz="3600" b="1" dirty="0">
                <a:latin typeface="Consolas" panose="020B0609020204030204" pitchFamily="49" charset="0"/>
                <a:cs typeface="Arial" panose="020B0604020202020204" pitchFamily="34" charset="0"/>
              </a:rPr>
              <a:t>Conclusione</a:t>
            </a:r>
          </a:p>
          <a:p>
            <a:pPr marL="914400" indent="-914400">
              <a:buFont typeface="+mj-lt"/>
              <a:buAutoNum type="arabicPeriod"/>
            </a:pPr>
            <a:r>
              <a:rPr lang="it-IT" sz="3600" b="1" dirty="0">
                <a:latin typeface="Consolas" panose="020B0609020204030204" pitchFamily="49" charset="0"/>
                <a:cs typeface="Arial" panose="020B0604020202020204" pitchFamily="34" charset="0"/>
              </a:rPr>
              <a:t>…per andare oltre…(facoltativo)</a:t>
            </a:r>
          </a:p>
          <a:p>
            <a:pPr lvl="0"/>
            <a:endParaRPr lang="it-IT"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09836" y="274638"/>
            <a:ext cx="10657184" cy="1020762"/>
          </a:xfrm>
        </p:spPr>
        <p:txBody>
          <a:bodyPr>
            <a:noAutofit/>
          </a:bodyPr>
          <a:lstStyle/>
          <a:p>
            <a:r>
              <a:rPr lang="it-IT" sz="3600" b="1" dirty="0">
                <a:solidFill>
                  <a:srgbClr val="00B0F0"/>
                </a:solidFill>
              </a:rPr>
              <a:t>1.Introduzione (articolazioni possibili)</a:t>
            </a:r>
          </a:p>
        </p:txBody>
      </p:sp>
      <p:sp>
        <p:nvSpPr>
          <p:cNvPr id="3" name="Segnaposto contenuto 2"/>
          <p:cNvSpPr>
            <a:spLocks noGrp="1"/>
          </p:cNvSpPr>
          <p:nvPr>
            <p:ph idx="1"/>
          </p:nvPr>
        </p:nvSpPr>
        <p:spPr>
          <a:xfrm>
            <a:off x="477788" y="1905000"/>
            <a:ext cx="10801200" cy="4267200"/>
          </a:xfrm>
        </p:spPr>
        <p:txBody>
          <a:bodyPr>
            <a:normAutofit/>
          </a:bodyPr>
          <a:lstStyle/>
          <a:p>
            <a:pPr marL="457200" lvl="0" indent="-457200" algn="just">
              <a:buFont typeface="+mj-lt"/>
              <a:buAutoNum type="alphaLcPeriod"/>
            </a:pPr>
            <a:r>
              <a:rPr lang="it-IT" sz="3600" b="1" dirty="0">
                <a:latin typeface="Consolas" panose="020B0609020204030204" pitchFamily="49" charset="0"/>
              </a:rPr>
              <a:t>La questione</a:t>
            </a:r>
            <a:endParaRPr lang="it-IT" sz="3600" dirty="0">
              <a:latin typeface="Consolas" panose="020B0609020204030204" pitchFamily="49" charset="0"/>
            </a:endParaRPr>
          </a:p>
          <a:p>
            <a:pPr marL="457200" lvl="0" indent="-457200" algn="just">
              <a:buFont typeface="+mj-lt"/>
              <a:buAutoNum type="alphaLcPeriod"/>
            </a:pPr>
            <a:r>
              <a:rPr lang="it-IT" sz="3600" b="1" dirty="0">
                <a:latin typeface="Consolas" panose="020B0609020204030204" pitchFamily="49" charset="0"/>
              </a:rPr>
              <a:t>Dichiarare il proprio piano di lavoro </a:t>
            </a:r>
            <a:endParaRPr lang="it-IT" sz="3600" dirty="0">
              <a:latin typeface="Consolas" panose="020B0609020204030204" pitchFamily="49" charset="0"/>
            </a:endParaRPr>
          </a:p>
          <a:p>
            <a:pPr marL="457200" lvl="0" indent="-457200" algn="just">
              <a:buFont typeface="+mj-lt"/>
              <a:buAutoNum type="alphaLcPeriod"/>
            </a:pPr>
            <a:r>
              <a:rPr lang="it-IT" sz="3600" b="1" dirty="0">
                <a:latin typeface="Consolas" panose="020B0609020204030204" pitchFamily="49" charset="0"/>
              </a:rPr>
              <a:t>Accennare alla </a:t>
            </a:r>
            <a:r>
              <a:rPr lang="it-IT" sz="3600" b="1" dirty="0" err="1">
                <a:latin typeface="Consolas" panose="020B0609020204030204" pitchFamily="49" charset="0"/>
              </a:rPr>
              <a:t>problematizzazione</a:t>
            </a:r>
            <a:r>
              <a:rPr lang="it-IT" sz="3600" b="1" dirty="0">
                <a:latin typeface="Consolas" panose="020B0609020204030204" pitchFamily="49" charset="0"/>
              </a:rPr>
              <a:t>  della questione affrontata</a:t>
            </a:r>
            <a:endParaRPr lang="it-IT" sz="3600" dirty="0">
              <a:latin typeface="Consolas" panose="020B0609020204030204" pitchFamily="49" charset="0"/>
            </a:endParaRPr>
          </a:p>
        </p:txBody>
      </p:sp>
    </p:spTree>
    <p:extLst>
      <p:ext uri="{BB962C8B-B14F-4D97-AF65-F5344CB8AC3E}">
        <p14:creationId xmlns:p14="http://schemas.microsoft.com/office/powerpoint/2010/main" val="344106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9916" y="620688"/>
            <a:ext cx="9143998" cy="1034752"/>
          </a:xfrm>
        </p:spPr>
        <p:txBody>
          <a:bodyPr>
            <a:noAutofit/>
          </a:bodyPr>
          <a:lstStyle/>
          <a:p>
            <a:br>
              <a:rPr lang="it-IT" sz="3600" b="1" dirty="0">
                <a:solidFill>
                  <a:srgbClr val="00B0F0"/>
                </a:solidFill>
              </a:rPr>
            </a:br>
            <a:br>
              <a:rPr lang="it-IT" sz="3600" b="1" dirty="0">
                <a:solidFill>
                  <a:srgbClr val="00B0F0"/>
                </a:solidFill>
              </a:rPr>
            </a:br>
            <a:br>
              <a:rPr lang="it-IT" sz="3600" b="1" dirty="0">
                <a:solidFill>
                  <a:srgbClr val="00B0F0"/>
                </a:solidFill>
              </a:rPr>
            </a:br>
            <a:br>
              <a:rPr lang="it-IT" sz="3600" b="1" dirty="0">
                <a:solidFill>
                  <a:srgbClr val="00B0F0"/>
                </a:solidFill>
              </a:rPr>
            </a:br>
            <a:r>
              <a:rPr lang="it-IT" sz="3600" b="1" dirty="0">
                <a:solidFill>
                  <a:srgbClr val="00B0F0"/>
                </a:solidFill>
              </a:rPr>
              <a:t>Introduzione </a:t>
            </a:r>
            <a:br>
              <a:rPr lang="it-IT" sz="3600" b="1" dirty="0">
                <a:solidFill>
                  <a:srgbClr val="00B0F0"/>
                </a:solidFill>
              </a:rPr>
            </a:br>
            <a:r>
              <a:rPr lang="it-IT" sz="3600" b="1" dirty="0">
                <a:solidFill>
                  <a:srgbClr val="00B0F0"/>
                </a:solidFill>
              </a:rPr>
              <a:t>a. La questione</a:t>
            </a:r>
            <a:br>
              <a:rPr lang="it-IT" sz="3600" dirty="0">
                <a:solidFill>
                  <a:srgbClr val="00B0F0"/>
                </a:solidFill>
              </a:rPr>
            </a:br>
            <a:endParaRPr lang="it-IT" sz="3600" dirty="0">
              <a:solidFill>
                <a:srgbClr val="00B0F0"/>
              </a:solidFill>
            </a:endParaRPr>
          </a:p>
        </p:txBody>
      </p:sp>
      <p:sp>
        <p:nvSpPr>
          <p:cNvPr id="3" name="Segnaposto contenuto 2"/>
          <p:cNvSpPr>
            <a:spLocks noGrp="1"/>
          </p:cNvSpPr>
          <p:nvPr>
            <p:ph idx="1"/>
          </p:nvPr>
        </p:nvSpPr>
        <p:spPr>
          <a:xfrm>
            <a:off x="405780" y="1905000"/>
            <a:ext cx="11161240" cy="4267200"/>
          </a:xfrm>
        </p:spPr>
        <p:txBody>
          <a:bodyPr>
            <a:normAutofit/>
          </a:bodyPr>
          <a:lstStyle/>
          <a:p>
            <a:pPr marL="0" indent="0" algn="just">
              <a:buNone/>
            </a:pPr>
            <a:r>
              <a:rPr lang="it-IT" sz="3600" dirty="0">
                <a:latin typeface="Consolas" panose="020B0609020204030204" pitchFamily="49" charset="0"/>
              </a:rPr>
              <a:t>Enunciare la/e questione/i centrale che si intende/</a:t>
            </a:r>
            <a:r>
              <a:rPr lang="it-IT" sz="3600" dirty="0" err="1">
                <a:latin typeface="Consolas" panose="020B0609020204030204" pitchFamily="49" charset="0"/>
              </a:rPr>
              <a:t>ono</a:t>
            </a:r>
            <a:r>
              <a:rPr lang="it-IT" sz="3600" dirty="0">
                <a:latin typeface="Consolas" panose="020B0609020204030204" pitchFamily="49" charset="0"/>
              </a:rPr>
              <a:t> affrontare traendola dalla traccia (aderenza alla traccia)</a:t>
            </a:r>
          </a:p>
        </p:txBody>
      </p:sp>
    </p:spTree>
    <p:extLst>
      <p:ext uri="{BB962C8B-B14F-4D97-AF65-F5344CB8AC3E}">
        <p14:creationId xmlns:p14="http://schemas.microsoft.com/office/powerpoint/2010/main" val="314502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549796" y="0"/>
            <a:ext cx="11305256" cy="1340768"/>
          </a:xfrm>
        </p:spPr>
        <p:txBody>
          <a:bodyPr>
            <a:noAutofit/>
          </a:bodyPr>
          <a:lstStyle/>
          <a:p>
            <a:pPr algn="just"/>
            <a:r>
              <a:rPr lang="it-IT" sz="3600" b="1" dirty="0">
                <a:solidFill>
                  <a:srgbClr val="00B0F0"/>
                </a:solidFill>
              </a:rPr>
              <a:t>Modalità possibili per introdurre la questione</a:t>
            </a:r>
          </a:p>
        </p:txBody>
      </p:sp>
      <p:sp>
        <p:nvSpPr>
          <p:cNvPr id="8" name="Segnaposto contenuto 7"/>
          <p:cNvSpPr>
            <a:spLocks noGrp="1"/>
          </p:cNvSpPr>
          <p:nvPr>
            <p:ph idx="1"/>
          </p:nvPr>
        </p:nvSpPr>
        <p:spPr>
          <a:xfrm>
            <a:off x="621804" y="1601416"/>
            <a:ext cx="10801200" cy="5256584"/>
          </a:xfrm>
        </p:spPr>
        <p:txBody>
          <a:bodyPr>
            <a:normAutofit fontScale="92500"/>
          </a:bodyPr>
          <a:lstStyle/>
          <a:p>
            <a:pPr lvl="2" algn="just"/>
            <a:r>
              <a:rPr lang="it-IT" sz="3000" dirty="0">
                <a:latin typeface="+mj-lt"/>
              </a:rPr>
              <a:t>Una semplice frase di apertura che enuncia la/e  questione/i (citazione o testo filosofico?)</a:t>
            </a:r>
          </a:p>
          <a:p>
            <a:pPr lvl="2" algn="just"/>
            <a:endParaRPr lang="it-IT" sz="3000" dirty="0">
              <a:latin typeface="+mj-lt"/>
            </a:endParaRPr>
          </a:p>
          <a:p>
            <a:pPr lvl="2" algn="just"/>
            <a:r>
              <a:rPr lang="it-IT" sz="3000" dirty="0">
                <a:latin typeface="+mj-lt"/>
              </a:rPr>
              <a:t>Una domanda iniziale (eventualmente seguita a cascata da un’altra serie di domande secondarie)</a:t>
            </a:r>
          </a:p>
          <a:p>
            <a:pPr lvl="2" algn="just"/>
            <a:endParaRPr lang="it-IT" sz="3000" dirty="0">
              <a:latin typeface="+mj-lt"/>
            </a:endParaRPr>
          </a:p>
          <a:p>
            <a:pPr lvl="2" algn="just"/>
            <a:r>
              <a:rPr lang="it-IT" sz="3000" dirty="0">
                <a:latin typeface="+mj-lt"/>
              </a:rPr>
              <a:t>Un’immagine che apre la scena (un quadro, la scena di un film, uno scenario possibile immaginato, simulare un caso)</a:t>
            </a:r>
          </a:p>
          <a:p>
            <a:pPr lvl="2" algn="just"/>
            <a:endParaRPr lang="it-IT" sz="3000" dirty="0">
              <a:latin typeface="+mj-lt"/>
            </a:endParaRPr>
          </a:p>
          <a:p>
            <a:pPr lvl="2" algn="just"/>
            <a:r>
              <a:rPr lang="it-IT" sz="3000" dirty="0">
                <a:latin typeface="+mj-lt"/>
              </a:rPr>
              <a:t>Un fatto o una questione di attualità o una questione di lunga tradizione </a:t>
            </a:r>
          </a:p>
          <a:p>
            <a:pPr algn="just"/>
            <a:endParaRPr lang="it-IT" sz="3600" dirty="0"/>
          </a:p>
        </p:txBody>
      </p:sp>
    </p:spTree>
    <p:extLst>
      <p:ext uri="{BB962C8B-B14F-4D97-AF65-F5344CB8AC3E}">
        <p14:creationId xmlns:p14="http://schemas.microsoft.com/office/powerpoint/2010/main" val="413515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57908" y="1052736"/>
            <a:ext cx="9143998" cy="1020762"/>
          </a:xfrm>
        </p:spPr>
        <p:txBody>
          <a:bodyPr>
            <a:noAutofit/>
          </a:bodyPr>
          <a:lstStyle/>
          <a:p>
            <a:br>
              <a:rPr lang="it-IT" sz="3600" b="1" dirty="0">
                <a:solidFill>
                  <a:srgbClr val="00B0F0"/>
                </a:solidFill>
              </a:rPr>
            </a:br>
            <a:br>
              <a:rPr lang="it-IT" sz="3600" b="1" dirty="0">
                <a:solidFill>
                  <a:srgbClr val="00B0F0"/>
                </a:solidFill>
              </a:rPr>
            </a:br>
            <a:br>
              <a:rPr lang="it-IT" sz="3600" b="1" dirty="0">
                <a:solidFill>
                  <a:srgbClr val="00B0F0"/>
                </a:solidFill>
              </a:rPr>
            </a:br>
            <a:br>
              <a:rPr lang="it-IT" sz="3600" b="1" dirty="0">
                <a:solidFill>
                  <a:srgbClr val="00B0F0"/>
                </a:solidFill>
              </a:rPr>
            </a:br>
            <a:r>
              <a:rPr lang="it-IT" sz="3600" b="1" dirty="0">
                <a:solidFill>
                  <a:srgbClr val="00B0F0"/>
                </a:solidFill>
              </a:rPr>
              <a:t>Introduzione </a:t>
            </a:r>
            <a:br>
              <a:rPr lang="it-IT" sz="3600" b="1" dirty="0">
                <a:solidFill>
                  <a:srgbClr val="00B0F0"/>
                </a:solidFill>
              </a:rPr>
            </a:br>
            <a:r>
              <a:rPr lang="it-IT" sz="3600" b="1" dirty="0">
                <a:solidFill>
                  <a:srgbClr val="00B0F0"/>
                </a:solidFill>
              </a:rPr>
              <a:t>b. Dichiarare il proprio piano di lavoro</a:t>
            </a:r>
            <a:br>
              <a:rPr lang="it-IT" sz="3600" dirty="0">
                <a:solidFill>
                  <a:srgbClr val="00B0F0"/>
                </a:solidFill>
              </a:rPr>
            </a:br>
            <a:endParaRPr lang="it-IT" sz="3600" dirty="0">
              <a:solidFill>
                <a:srgbClr val="00B0F0"/>
              </a:solidFill>
            </a:endParaRPr>
          </a:p>
        </p:txBody>
      </p:sp>
      <p:sp>
        <p:nvSpPr>
          <p:cNvPr id="3" name="Segnaposto contenuto 2"/>
          <p:cNvSpPr>
            <a:spLocks noGrp="1"/>
          </p:cNvSpPr>
          <p:nvPr>
            <p:ph idx="1"/>
          </p:nvPr>
        </p:nvSpPr>
        <p:spPr>
          <a:xfrm>
            <a:off x="909836" y="1905000"/>
            <a:ext cx="10369152" cy="4267200"/>
          </a:xfrm>
        </p:spPr>
        <p:txBody>
          <a:bodyPr>
            <a:normAutofit/>
          </a:bodyPr>
          <a:lstStyle/>
          <a:p>
            <a:pPr algn="just"/>
            <a:r>
              <a:rPr lang="it-IT" sz="3600" dirty="0"/>
              <a:t>Andrà enunciato in linea di massima; serve un po’ come promemoria o primo orientamento al percorso. Eventualmente andrà riscritto diversamente alla fine nella stesura in bella copia (servirà a controllare anche la tenuta coerente del percorso seguito dall’inizio alla fine)</a:t>
            </a:r>
          </a:p>
          <a:p>
            <a:pPr algn="just"/>
            <a:endParaRPr lang="it-IT" sz="3600" dirty="0"/>
          </a:p>
        </p:txBody>
      </p:sp>
    </p:spTree>
    <p:extLst>
      <p:ext uri="{BB962C8B-B14F-4D97-AF65-F5344CB8AC3E}">
        <p14:creationId xmlns:p14="http://schemas.microsoft.com/office/powerpoint/2010/main" val="126683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85900" y="260648"/>
            <a:ext cx="10044606" cy="1872208"/>
          </a:xfrm>
        </p:spPr>
        <p:txBody>
          <a:bodyPr>
            <a:noAutofit/>
          </a:bodyPr>
          <a:lstStyle/>
          <a:p>
            <a:r>
              <a:rPr lang="it-IT" sz="3600" b="1" dirty="0">
                <a:solidFill>
                  <a:srgbClr val="00B0F0"/>
                </a:solidFill>
              </a:rPr>
              <a:t>Introduzione </a:t>
            </a:r>
            <a:br>
              <a:rPr lang="it-IT" sz="3600" b="1" dirty="0">
                <a:solidFill>
                  <a:srgbClr val="00B0F0"/>
                </a:solidFill>
              </a:rPr>
            </a:br>
            <a:r>
              <a:rPr lang="it-IT" sz="3600" b="1" dirty="0">
                <a:solidFill>
                  <a:srgbClr val="00B0F0"/>
                </a:solidFill>
              </a:rPr>
              <a:t>c. Accennare alla </a:t>
            </a:r>
            <a:r>
              <a:rPr lang="it-IT" sz="3600" b="1" dirty="0" err="1">
                <a:solidFill>
                  <a:srgbClr val="00B0F0"/>
                </a:solidFill>
              </a:rPr>
              <a:t>problematizzazione</a:t>
            </a:r>
            <a:r>
              <a:rPr lang="it-IT" sz="3600" b="1" dirty="0">
                <a:solidFill>
                  <a:srgbClr val="00B0F0"/>
                </a:solidFill>
              </a:rPr>
              <a:t> della questione </a:t>
            </a:r>
            <a:br>
              <a:rPr lang="it-IT" sz="3600" dirty="0">
                <a:solidFill>
                  <a:srgbClr val="00B0F0"/>
                </a:solidFill>
              </a:rPr>
            </a:br>
            <a:endParaRPr lang="it-IT" sz="3600" dirty="0">
              <a:solidFill>
                <a:srgbClr val="00B0F0"/>
              </a:solidFill>
            </a:endParaRPr>
          </a:p>
        </p:txBody>
      </p:sp>
      <p:sp>
        <p:nvSpPr>
          <p:cNvPr id="3" name="Segnaposto contenuto 2"/>
          <p:cNvSpPr>
            <a:spLocks noGrp="1"/>
          </p:cNvSpPr>
          <p:nvPr>
            <p:ph idx="1"/>
          </p:nvPr>
        </p:nvSpPr>
        <p:spPr>
          <a:xfrm>
            <a:off x="765820" y="2132856"/>
            <a:ext cx="10369152" cy="4267200"/>
          </a:xfrm>
        </p:spPr>
        <p:txBody>
          <a:bodyPr/>
          <a:lstStyle/>
          <a:p>
            <a:pPr algn="just"/>
            <a:r>
              <a:rPr lang="it-IT" sz="3600" dirty="0"/>
              <a:t>Mostrare come ogni questione o problema può essere considerato secondo diversi (anche opposti) punti di vista e sono possibili sempre soluzioni alternative. In questa fase introduttiva bisogna mantenersi in superficie, a livello enunciativo, senza entrare approfonditamente in merito alle questioni esposte (lo farete durante la fase dello sviluppo).</a:t>
            </a:r>
          </a:p>
          <a:p>
            <a:endParaRPr lang="it-IT" dirty="0"/>
          </a:p>
        </p:txBody>
      </p:sp>
    </p:spTree>
    <p:extLst>
      <p:ext uri="{BB962C8B-B14F-4D97-AF65-F5344CB8AC3E}">
        <p14:creationId xmlns:p14="http://schemas.microsoft.com/office/powerpoint/2010/main" val="260443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it-IT" sz="4000" b="1" i="0" dirty="0">
                <a:solidFill>
                  <a:srgbClr val="00B0F0"/>
                </a:solidFill>
                <a:latin typeface="Consolas"/>
                <a:ea typeface="+mj-ea"/>
                <a:cs typeface="+mj-cs"/>
              </a:rPr>
              <a:t>2. Sviluppo</a:t>
            </a:r>
            <a:endParaRPr lang="it-IT" sz="3200" b="1" i="0" dirty="0">
              <a:solidFill>
                <a:srgbClr val="00B0F0"/>
              </a:solidFill>
              <a:latin typeface="Consolas"/>
              <a:ea typeface="+mj-ea"/>
              <a:cs typeface="+mj-cs"/>
            </a:endParaRPr>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4022771242"/>
              </p:ext>
            </p:extLst>
          </p:nvPr>
        </p:nvGraphicFramePr>
        <p:xfrm>
          <a:off x="477788" y="1988840"/>
          <a:ext cx="11377264" cy="4427200"/>
        </p:xfrm>
        <a:graphic>
          <a:graphicData uri="http://schemas.openxmlformats.org/drawingml/2006/table">
            <a:tbl>
              <a:tblPr firstRow="1" bandRow="1">
                <a:tableStyleId>{6E25E649-3F16-4E02-A733-19D2CDBF48F0}</a:tableStyleId>
              </a:tblPr>
              <a:tblGrid>
                <a:gridCol w="1728192">
                  <a:extLst>
                    <a:ext uri="{9D8B030D-6E8A-4147-A177-3AD203B41FA5}">
                      <a16:colId xmlns:a16="http://schemas.microsoft.com/office/drawing/2014/main" val="20000"/>
                    </a:ext>
                  </a:extLst>
                </a:gridCol>
                <a:gridCol w="4826920">
                  <a:extLst>
                    <a:ext uri="{9D8B030D-6E8A-4147-A177-3AD203B41FA5}">
                      <a16:colId xmlns:a16="http://schemas.microsoft.com/office/drawing/2014/main" val="20001"/>
                    </a:ext>
                  </a:extLst>
                </a:gridCol>
                <a:gridCol w="4822152">
                  <a:extLst>
                    <a:ext uri="{9D8B030D-6E8A-4147-A177-3AD203B41FA5}">
                      <a16:colId xmlns:a16="http://schemas.microsoft.com/office/drawing/2014/main" val="20002"/>
                    </a:ext>
                  </a:extLst>
                </a:gridCol>
              </a:tblGrid>
              <a:tr h="741040">
                <a:tc>
                  <a:txBody>
                    <a:bodyPr/>
                    <a:lstStyle/>
                    <a:p>
                      <a:r>
                        <a:rPr lang="it-IT" noProof="0" dirty="0">
                          <a:solidFill>
                            <a:srgbClr val="FF0000"/>
                          </a:solidFill>
                        </a:rPr>
                        <a:t>ARGOMENTO</a:t>
                      </a:r>
                    </a:p>
                  </a:txBody>
                  <a:tcPr anchor="ctr">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tcPr>
                </a:tc>
                <a:tc>
                  <a:txBody>
                    <a:bodyPr/>
                    <a:lstStyle/>
                    <a:p>
                      <a:r>
                        <a:rPr lang="it-IT" sz="1800" b="1" kern="1200" dirty="0">
                          <a:solidFill>
                            <a:schemeClr val="lt1"/>
                          </a:solidFill>
                          <a:effectLst/>
                          <a:latin typeface="+mn-lt"/>
                          <a:ea typeface="+mn-ea"/>
                          <a:cs typeface="+mn-cs"/>
                        </a:rPr>
                        <a:t>Pro</a:t>
                      </a:r>
                    </a:p>
                    <a:p>
                      <a:r>
                        <a:rPr lang="it-IT" sz="1800" b="1" kern="1200" dirty="0">
                          <a:solidFill>
                            <a:schemeClr val="lt1"/>
                          </a:solidFill>
                          <a:effectLst/>
                          <a:latin typeface="+mn-lt"/>
                          <a:ea typeface="+mn-ea"/>
                          <a:cs typeface="+mn-cs"/>
                        </a:rPr>
                        <a:t>Tesi</a:t>
                      </a:r>
                    </a:p>
                    <a:p>
                      <a:pPr algn="just"/>
                      <a:r>
                        <a:rPr lang="it-IT" sz="1800" b="1" kern="1200" dirty="0">
                          <a:solidFill>
                            <a:schemeClr val="lt1"/>
                          </a:solidFill>
                          <a:effectLst/>
                          <a:latin typeface="+mn-lt"/>
                          <a:ea typeface="+mn-ea"/>
                          <a:cs typeface="+mn-cs"/>
                        </a:rPr>
                        <a:t>Valori/vantaggi/possibilità ed estensione delle applicazioni di un punto di vista</a:t>
                      </a:r>
                    </a:p>
                    <a:p>
                      <a:r>
                        <a:rPr lang="it-IT" sz="1800" b="1" kern="1200" dirty="0">
                          <a:solidFill>
                            <a:schemeClr val="lt1"/>
                          </a:solidFill>
                          <a:effectLst/>
                          <a:latin typeface="+mn-lt"/>
                          <a:ea typeface="+mn-ea"/>
                          <a:cs typeface="+mn-cs"/>
                        </a:rPr>
                        <a:t>…</a:t>
                      </a:r>
                      <a:endParaRPr lang="it-IT" noProof="0" dirty="0"/>
                    </a:p>
                  </a:txBody>
                  <a:tcPr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it-IT" sz="1800" b="1" kern="1200" dirty="0">
                          <a:solidFill>
                            <a:schemeClr val="lt1"/>
                          </a:solidFill>
                          <a:effectLst/>
                          <a:latin typeface="+mn-lt"/>
                          <a:ea typeface="+mn-ea"/>
                          <a:cs typeface="+mn-cs"/>
                        </a:rPr>
                        <a:t>Contro</a:t>
                      </a:r>
                    </a:p>
                    <a:p>
                      <a:r>
                        <a:rPr lang="it-IT" sz="1800" b="1" kern="1200" dirty="0">
                          <a:solidFill>
                            <a:schemeClr val="lt1"/>
                          </a:solidFill>
                          <a:effectLst/>
                          <a:latin typeface="+mn-lt"/>
                          <a:ea typeface="+mn-ea"/>
                          <a:cs typeface="+mn-cs"/>
                        </a:rPr>
                        <a:t>Antitesi</a:t>
                      </a:r>
                    </a:p>
                    <a:p>
                      <a:pPr algn="just"/>
                      <a:r>
                        <a:rPr lang="it-IT" sz="1800" b="1" kern="1200" dirty="0">
                          <a:solidFill>
                            <a:schemeClr val="lt1"/>
                          </a:solidFill>
                          <a:effectLst/>
                          <a:latin typeface="+mn-lt"/>
                          <a:ea typeface="+mn-ea"/>
                          <a:cs typeface="+mn-cs"/>
                        </a:rPr>
                        <a:t>Problemi/svantaggi/limiti o conflitti con altri punti di vista</a:t>
                      </a:r>
                    </a:p>
                    <a:p>
                      <a:r>
                        <a:rPr lang="it-IT" sz="1800" b="1" kern="1200" dirty="0">
                          <a:solidFill>
                            <a:schemeClr val="lt1"/>
                          </a:solidFill>
                          <a:effectLst/>
                          <a:latin typeface="+mn-lt"/>
                          <a:ea typeface="+mn-ea"/>
                          <a:cs typeface="+mn-cs"/>
                        </a:rPr>
                        <a:t>…</a:t>
                      </a:r>
                      <a:endParaRPr lang="it-IT" noProof="0" dirty="0"/>
                    </a:p>
                  </a:txBody>
                  <a:tcPr anchor="ctr"/>
                </a:tc>
                <a:extLst>
                  <a:ext uri="{0D108BD9-81ED-4DB2-BD59-A6C34878D82A}">
                    <a16:rowId xmlns:a16="http://schemas.microsoft.com/office/drawing/2014/main" val="10000"/>
                  </a:ext>
                </a:extLst>
              </a:tr>
              <a:tr h="741040">
                <a:tc>
                  <a:txBody>
                    <a:bodyPr/>
                    <a:lstStyle/>
                    <a:p>
                      <a:pPr algn="just">
                        <a:lnSpc>
                          <a:spcPct val="115000"/>
                        </a:lnSpc>
                        <a:spcAft>
                          <a:spcPts val="0"/>
                        </a:spcAft>
                      </a:pPr>
                      <a:r>
                        <a:rPr lang="it-IT"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argomento</a:t>
                      </a:r>
                      <a:endParaRPr lang="it-IT"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tcPr>
                </a:tc>
                <a:tc>
                  <a:txBody>
                    <a:bodyPr/>
                    <a:lstStyle/>
                    <a:p>
                      <a:pPr algn="ctr"/>
                      <a:endParaRPr lang="it-IT" noProof="0" dirty="0"/>
                    </a:p>
                  </a:txBody>
                  <a:tcPr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pPr algn="ctr"/>
                      <a:endParaRPr lang="it-IT" noProof="0" dirty="0"/>
                    </a:p>
                  </a:txBody>
                  <a:tcPr anchor="ctr"/>
                </a:tc>
                <a:extLst>
                  <a:ext uri="{0D108BD9-81ED-4DB2-BD59-A6C34878D82A}">
                    <a16:rowId xmlns:a16="http://schemas.microsoft.com/office/drawing/2014/main" val="10001"/>
                  </a:ext>
                </a:extLst>
              </a:tr>
              <a:tr h="741040">
                <a:tc>
                  <a:txBody>
                    <a:bodyPr/>
                    <a:lstStyle/>
                    <a:p>
                      <a:pPr algn="just">
                        <a:lnSpc>
                          <a:spcPct val="115000"/>
                        </a:lnSpc>
                        <a:spcAft>
                          <a:spcPts val="0"/>
                        </a:spcAft>
                      </a:pPr>
                      <a:r>
                        <a:rPr lang="it-IT"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 argomento</a:t>
                      </a:r>
                      <a:endParaRPr lang="it-IT"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tcPr>
                </a:tc>
                <a:tc>
                  <a:txBody>
                    <a:bodyPr/>
                    <a:lstStyle/>
                    <a:p>
                      <a:pPr algn="ctr"/>
                      <a:endParaRPr lang="it-IT" noProof="0" dirty="0"/>
                    </a:p>
                  </a:txBody>
                  <a:tcPr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pPr algn="ctr"/>
                      <a:endParaRPr lang="it-IT" noProof="0" dirty="0"/>
                    </a:p>
                  </a:txBody>
                  <a:tcPr anchor="ctr"/>
                </a:tc>
                <a:extLst>
                  <a:ext uri="{0D108BD9-81ED-4DB2-BD59-A6C34878D82A}">
                    <a16:rowId xmlns:a16="http://schemas.microsoft.com/office/drawing/2014/main" val="10002"/>
                  </a:ext>
                </a:extLst>
              </a:tr>
              <a:tr h="741040">
                <a:tc>
                  <a:txBody>
                    <a:bodyPr/>
                    <a:lstStyle/>
                    <a:p>
                      <a:pPr algn="just">
                        <a:lnSpc>
                          <a:spcPct val="115000"/>
                        </a:lnSpc>
                        <a:spcAft>
                          <a:spcPts val="0"/>
                        </a:spcAft>
                      </a:pPr>
                      <a:r>
                        <a:rPr lang="it-IT"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 argomento</a:t>
                      </a:r>
                      <a:endParaRPr lang="it-IT"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tcPr>
                </a:tc>
                <a:tc>
                  <a:txBody>
                    <a:bodyPr/>
                    <a:lstStyle/>
                    <a:p>
                      <a:pPr algn="ctr"/>
                      <a:endParaRPr lang="it-IT" noProof="0" dirty="0"/>
                    </a:p>
                  </a:txBody>
                  <a:tcPr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pPr algn="ctr"/>
                      <a:endParaRPr lang="it-IT" noProof="0" dirty="0"/>
                    </a:p>
                  </a:txBody>
                  <a:tcPr anchor="ctr"/>
                </a:tc>
                <a:extLst>
                  <a:ext uri="{0D108BD9-81ED-4DB2-BD59-A6C34878D82A}">
                    <a16:rowId xmlns:a16="http://schemas.microsoft.com/office/drawing/2014/main" val="10003"/>
                  </a:ext>
                </a:extLst>
              </a:tr>
              <a:tr h="741040">
                <a:tc>
                  <a:txBody>
                    <a:bodyPr/>
                    <a:lstStyle/>
                    <a:p>
                      <a:pPr algn="just">
                        <a:lnSpc>
                          <a:spcPct val="115000"/>
                        </a:lnSpc>
                        <a:spcAft>
                          <a:spcPts val="0"/>
                        </a:spcAft>
                      </a:pPr>
                      <a:r>
                        <a:rPr lang="it-IT"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tcPr>
                </a:tc>
                <a:tc>
                  <a:txBody>
                    <a:bodyPr/>
                    <a:lstStyle/>
                    <a:p>
                      <a:pPr algn="ctr"/>
                      <a:endParaRPr lang="it-IT" noProof="0" dirty="0"/>
                    </a:p>
                  </a:txBody>
                  <a:tcPr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pPr algn="ctr"/>
                      <a:endParaRPr lang="it-IT" noProof="0" dirty="0"/>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37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57908" y="692696"/>
            <a:ext cx="9143998" cy="1020762"/>
          </a:xfrm>
        </p:spPr>
        <p:txBody>
          <a:bodyPr>
            <a:noAutofit/>
          </a:bodyPr>
          <a:lstStyle/>
          <a:p>
            <a:r>
              <a:rPr lang="it-IT" dirty="0">
                <a:solidFill>
                  <a:srgbClr val="00B0F0"/>
                </a:solidFill>
              </a:rPr>
              <a:t>Curare la concatenazione degli argomenti nella fase di sviluppo del saggio</a:t>
            </a:r>
            <a:br>
              <a:rPr lang="it-IT" dirty="0">
                <a:solidFill>
                  <a:srgbClr val="00B0F0"/>
                </a:solidFill>
              </a:rPr>
            </a:br>
            <a:endParaRPr lang="it-IT" dirty="0">
              <a:solidFill>
                <a:srgbClr val="00B0F0"/>
              </a:solidFill>
            </a:endParaRPr>
          </a:p>
        </p:txBody>
      </p:sp>
      <p:sp>
        <p:nvSpPr>
          <p:cNvPr id="3" name="Segnaposto contenuto 2"/>
          <p:cNvSpPr>
            <a:spLocks noGrp="1"/>
          </p:cNvSpPr>
          <p:nvPr>
            <p:ph idx="1"/>
          </p:nvPr>
        </p:nvSpPr>
        <p:spPr>
          <a:xfrm>
            <a:off x="909836" y="1628800"/>
            <a:ext cx="10297144" cy="4896544"/>
          </a:xfrm>
        </p:spPr>
        <p:txBody>
          <a:bodyPr>
            <a:normAutofit fontScale="92500" lnSpcReduction="10000"/>
          </a:bodyPr>
          <a:lstStyle/>
          <a:p>
            <a:r>
              <a:rPr lang="it-IT" dirty="0"/>
              <a:t>Modalità possibili:</a:t>
            </a:r>
          </a:p>
          <a:p>
            <a:pPr lvl="0" algn="just"/>
            <a:r>
              <a:rPr lang="it-IT" b="1" dirty="0">
                <a:solidFill>
                  <a:srgbClr val="00B0F0"/>
                </a:solidFill>
              </a:rPr>
              <a:t>Cronologica</a:t>
            </a:r>
            <a:r>
              <a:rPr lang="it-IT" dirty="0">
                <a:solidFill>
                  <a:srgbClr val="00B0F0"/>
                </a:solidFill>
              </a:rPr>
              <a:t> </a:t>
            </a:r>
            <a:r>
              <a:rPr lang="it-IT" dirty="0"/>
              <a:t>(elencazione sequenziale. Usarla poco, perché se usata troppo evidenzia assenza di struttura logica. Non si capisce dove volete andare a finire col discorso</a:t>
            </a:r>
          </a:p>
          <a:p>
            <a:pPr lvl="0" algn="just"/>
            <a:r>
              <a:rPr lang="it-IT" b="1" dirty="0">
                <a:solidFill>
                  <a:srgbClr val="00B0F0"/>
                </a:solidFill>
              </a:rPr>
              <a:t>Logica</a:t>
            </a:r>
            <a:r>
              <a:rPr lang="it-IT" dirty="0">
                <a:solidFill>
                  <a:srgbClr val="00B0F0"/>
                </a:solidFill>
              </a:rPr>
              <a:t> </a:t>
            </a:r>
            <a:r>
              <a:rPr lang="it-IT" dirty="0"/>
              <a:t>(evidenzia la struttura logica del vostro discorso)</a:t>
            </a:r>
          </a:p>
          <a:p>
            <a:pPr algn="just"/>
            <a:r>
              <a:rPr lang="it-IT" dirty="0"/>
              <a:t>Attenzione all’uso pertinente e coerente dei connettivi logici. </a:t>
            </a:r>
          </a:p>
          <a:p>
            <a:pPr algn="just"/>
            <a:r>
              <a:rPr lang="it-IT" dirty="0"/>
              <a:t>Consequenzialità, contrapposizione, giustapposizione, eccezioni (quindi, perciò, se…allora, piuttosto, per di più, al contrario, eccetto che…)</a:t>
            </a:r>
          </a:p>
          <a:p>
            <a:pPr lvl="0" algn="just"/>
            <a:r>
              <a:rPr lang="it-IT" b="1" dirty="0">
                <a:solidFill>
                  <a:srgbClr val="00B0F0"/>
                </a:solidFill>
              </a:rPr>
              <a:t>Forme di pensiero laterale </a:t>
            </a:r>
            <a:r>
              <a:rPr lang="it-IT" dirty="0"/>
              <a:t>(si tratta di quel salto creativo che solo apparentemente potrebbe sembrare un saltare di «palo in frasca». Va usato con parsimonia e solo se viene. Spiazza il lettore. Dopo lo stupore iniziale sarà compito nostro mostrare come quel “salto” è frutto di originalità e non di stravaganza, occorre cioè far vedere la pertinenza di questi insoliti collegamenti di pensieri, immagini ecc. Quindi va sempre usato accanto a forme di pensiero logico-argomentativo.</a:t>
            </a:r>
          </a:p>
          <a:p>
            <a:endParaRPr lang="it-IT" dirty="0"/>
          </a:p>
        </p:txBody>
      </p:sp>
    </p:spTree>
    <p:extLst>
      <p:ext uri="{BB962C8B-B14F-4D97-AF65-F5344CB8AC3E}">
        <p14:creationId xmlns:p14="http://schemas.microsoft.com/office/powerpoint/2010/main" val="302257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_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4CF6724-7CFE-4880-9842-33FC89E5B2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Presentazione lavagna (widescreen)</Template>
  <TotalTime>0</TotalTime>
  <Words>917</Words>
  <Application>Microsoft Office PowerPoint</Application>
  <PresentationFormat>Personalizzato</PresentationFormat>
  <Paragraphs>70</Paragraphs>
  <Slides>14</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14</vt:i4>
      </vt:variant>
    </vt:vector>
  </HeadingPairs>
  <TitlesOfParts>
    <vt:vector size="22" baseType="lpstr">
      <vt:lpstr>Arial</vt:lpstr>
      <vt:lpstr>Calibri</vt:lpstr>
      <vt:lpstr>Century Schoolbook</vt:lpstr>
      <vt:lpstr>Consolas</vt:lpstr>
      <vt:lpstr>Corbel</vt:lpstr>
      <vt:lpstr>Times New Roman</vt:lpstr>
      <vt:lpstr>Wingdings</vt:lpstr>
      <vt:lpstr>Chalkboard_16x9</vt:lpstr>
      <vt:lpstr>Alcune indicazioni possibili per scrivere un saggio filosofico</vt:lpstr>
      <vt:lpstr>Le principali articolazioni di un saggio filosofico </vt:lpstr>
      <vt:lpstr>1.Introduzione (articolazioni possibili)</vt:lpstr>
      <vt:lpstr>    Introduzione  a. La questione </vt:lpstr>
      <vt:lpstr>Modalità possibili per introdurre la questione</vt:lpstr>
      <vt:lpstr>    Introduzione  b. Dichiarare il proprio piano di lavoro </vt:lpstr>
      <vt:lpstr>Introduzione  c. Accennare alla problematizzazione della questione  </vt:lpstr>
      <vt:lpstr>2. Sviluppo</vt:lpstr>
      <vt:lpstr>Curare la concatenazione degli argomenti nella fase di sviluppo del saggio </vt:lpstr>
      <vt:lpstr>3. Conclusione</vt:lpstr>
      <vt:lpstr>4. …per andare oltre…(facoltativo) </vt:lpstr>
      <vt:lpstr>Qualche sito di riferimento</vt:lpstr>
      <vt:lpstr>I nostri materiali didattici per prepararsi alla prova</vt:lpstr>
      <vt:lpstr>Le griglie di valutazione delle prove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2017-01-12T15:27:26Z</dcterms:created>
  <dcterms:modified xsi:type="dcterms:W3CDTF">2018-12-17T07:42:26Z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