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1" r:id="rId4"/>
    <p:sldId id="271" r:id="rId5"/>
    <p:sldId id="256" r:id="rId6"/>
    <p:sldId id="259" r:id="rId7"/>
    <p:sldId id="258" r:id="rId8"/>
    <p:sldId id="272" r:id="rId9"/>
    <p:sldId id="262" r:id="rId10"/>
    <p:sldId id="260" r:id="rId11"/>
    <p:sldId id="265" r:id="rId12"/>
    <p:sldId id="263" r:id="rId13"/>
    <p:sldId id="266" r:id="rId14"/>
    <p:sldId id="268" r:id="rId15"/>
    <p:sldId id="267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88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3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39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87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42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09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47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01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7EA6-A5C3-4E6B-A94A-C01C962518A9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7597-664C-4F42-B9F3-63F5D230DE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7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cribd.com/presentation/397719433/2d19ca978a5b9516a94f?secret_password=yVlfqO5oWSjzbTArFb8Z#fullscreen&amp;from_emb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Alcuni consigli sulla composizione del saggio filosofico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Lezione introduttiva al corso di preparazione delle Olimpiadi della filosofia</a:t>
            </a:r>
          </a:p>
          <a:p>
            <a:endParaRPr lang="it-IT" dirty="0" smtClean="0"/>
          </a:p>
          <a:p>
            <a:r>
              <a:rPr lang="it-IT" dirty="0" smtClean="0"/>
              <a:t>Prof. G.B. Rimentano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0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4" y="1845893"/>
            <a:ext cx="10744346" cy="2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97" y="493787"/>
            <a:ext cx="4419600" cy="6229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47" y="984235"/>
            <a:ext cx="4105275" cy="40862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37" y="5397496"/>
            <a:ext cx="6211407" cy="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02" y="973269"/>
            <a:ext cx="7338301" cy="55377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47544" y="316194"/>
            <a:ext cx="687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Diversi modi di portare argomenti a sostegno di una propria tesi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92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60" y="832255"/>
            <a:ext cx="7819402" cy="58462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80972" y="239282"/>
            <a:ext cx="79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Un esempio di argomentazione/confutazione di una contro-argomentazione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7463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5891" y="1410057"/>
            <a:ext cx="9067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 “Bisogna sempre dire </a:t>
            </a:r>
            <a:r>
              <a:rPr lang="it-IT" dirty="0" err="1" smtClean="0"/>
              <a:t>cio’</a:t>
            </a:r>
            <a:r>
              <a:rPr lang="it-IT" dirty="0" smtClean="0"/>
              <a:t> che si pensa”: dopo aver riflettuto, stendi un elenco con argomentazioni a favore di questa tesi e un elenco con argomentazioni contrarie.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4079" y="589660"/>
            <a:ext cx="788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Esercitazione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3174"/>
          <a:stretch/>
        </p:blipFill>
        <p:spPr>
          <a:xfrm>
            <a:off x="1757806" y="2615013"/>
            <a:ext cx="9155172" cy="3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7364" y="384561"/>
            <a:ext cx="721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Punteggiatura, </a:t>
            </a:r>
            <a:r>
              <a:rPr lang="it-IT" b="1" dirty="0" err="1" smtClean="0">
                <a:solidFill>
                  <a:srgbClr val="FF0000"/>
                </a:solidFill>
              </a:rPr>
              <a:t>paragrafazione</a:t>
            </a:r>
            <a:r>
              <a:rPr lang="it-IT" b="1" dirty="0" smtClean="0">
                <a:solidFill>
                  <a:srgbClr val="FF0000"/>
                </a:solidFill>
              </a:rPr>
              <a:t> e titolazione, uso dei connettivi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5656" y="1794617"/>
            <a:ext cx="11408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Nella costruzione di un testo argomentativo ha grande importanza il corretto utilizzo dei connettivi  testuali (preposizione, congiunzioni, avverbi):  essi segnalano o esplicitano i passaggi  in cui si articola il tuo ragionamento (quindi il tuo testo) e permettono così di riconoscere le relazioni tra le componenti dell’argomentazione.  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E’ importante che le varie parti (= paragrafi) del testo siano collegate tra loro in modo coerente (sensato dal punto di vista testuale) e coeso (unito). E’ importante andare a capo dopo la conclusione di ogni paragrafo e titolare ogni parte significativa della nostra argomentazione per evidenziarla meglio al lettore.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Fondamentale anche l’uso della punteggiatura. Usare le virgole; i due punti prima di aggiungere qualcosa di esplicativo a quanto detto in precedenza o per elencare; il punto e virgola in elenchi complessi (come nel nostro caso) o per cesure tra pensieri in qualche modo collegati tra loro; usare il punto appena possibile.             </a:t>
            </a:r>
          </a:p>
          <a:p>
            <a:pPr algn="just"/>
            <a:r>
              <a:rPr lang="it-IT" dirty="0" smtClean="0"/>
              <a:t>                                                     </a:t>
            </a:r>
          </a:p>
          <a:p>
            <a:pPr algn="just"/>
            <a:r>
              <a:rPr lang="it-IT" dirty="0" smtClean="0"/>
              <a:t>Come si fa a rendere i paragrafi coesi e coerenti?  Collegandoli tra loro secondo un ordine gerarchico  e logico, servendoti dei connettivi più appropriati. 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 connettivi testuali sono di 2 tipi:   </a:t>
            </a:r>
          </a:p>
          <a:p>
            <a:pPr algn="ctr"/>
            <a:r>
              <a:rPr lang="it-IT" dirty="0" smtClean="0"/>
              <a:t>- CONNETTIVI GERARCHICI;  </a:t>
            </a:r>
          </a:p>
          <a:p>
            <a:pPr algn="ctr"/>
            <a:r>
              <a:rPr lang="it-IT" dirty="0" smtClean="0"/>
              <a:t>- CONNETTIVI LOGICO - SEMANTICI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158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CONNETTIVI GERARCHICI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Hanno la funzione di ordinare i PARAGRAFI del testo, secondo una GERARCHIA di importanza; essi costituiscono la coesione esterna del testo argomentativo perché mettono in evidenza la successione dei vari argomenti.  Eccone alcuni esempi:   </a:t>
            </a:r>
          </a:p>
          <a:p>
            <a:pPr algn="just"/>
            <a:r>
              <a:rPr lang="it-IT" dirty="0" smtClean="0"/>
              <a:t>- per presentare il primo argomento:  IN PRIMO LUOGO …, PER COMINCIARE…, INNANZITUTTO…, PRIMA DI TUTTO…, PER PRIMA COSA…, ecc.  </a:t>
            </a:r>
          </a:p>
          <a:p>
            <a:pPr algn="just"/>
            <a:r>
              <a:rPr lang="it-IT" dirty="0" smtClean="0"/>
              <a:t>- per presentare il secondo argomento:   IN SECONDO LUOGO … , INOLTRE …, IN AGGIUNTA A CIO’…, SECONDARIAMENTE…, POI… ecc.  </a:t>
            </a:r>
          </a:p>
          <a:p>
            <a:pPr algn="just"/>
            <a:r>
              <a:rPr lang="it-IT" dirty="0" smtClean="0"/>
              <a:t>- per presentare l’ultimo argomento:  INFINE …, PER CONCLUDERE …, PER FINIRE …, ecc.   </a:t>
            </a:r>
          </a:p>
          <a:p>
            <a:pPr algn="just"/>
            <a:r>
              <a:rPr lang="it-IT" dirty="0" smtClean="0"/>
              <a:t>- per introdurre un’opposizione di idee (= </a:t>
            </a:r>
            <a:r>
              <a:rPr lang="it-IT" dirty="0" err="1" smtClean="0"/>
              <a:t>antìtesi</a:t>
            </a:r>
            <a:r>
              <a:rPr lang="it-IT" dirty="0" smtClean="0"/>
              <a:t>): MA…, DA UNA PARTE … DALL’ALTRA…, D’ALTRO CANTO…, ALCUNI RITENGONO CHE…, ALTRI PENSANO CHE…; GLI UNI SOSTENGONO CHE…, GLI ALTRI, AL CONTRARIO …; DA UNA PARTE C’è CHI SOSTIENE…, DALL’ALTRA INVECE…; ecc.  </a:t>
            </a:r>
          </a:p>
          <a:p>
            <a:pPr algn="just"/>
            <a:r>
              <a:rPr lang="it-IT" dirty="0" smtClean="0"/>
              <a:t>- per introdurre una conseguenza logica: DI CONSEGUENZA…, DUNQUE…, NE CONSEGUE CHE…, IL RISULTATO È CHE…, ecc.  </a:t>
            </a:r>
          </a:p>
          <a:p>
            <a:pPr algn="just"/>
            <a:r>
              <a:rPr lang="it-IT" dirty="0" smtClean="0"/>
              <a:t>- per esprimere le proprie idee ( solo nella sintesi !!! ): DAL MIO PUNTO DI VISTA…, PER QUANTO MI RIGUARDA…, LA MIA OPINIONE E’ CHE…, RITENGO CHE …, SONO GIUNTO ALLA CONCLUSIONE CHE…, ecc.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009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CONNETTIVI LOGICO – SEMANTICI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0993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All’interno dei singoli paragrafi, puoi servirti dei cosiddetti connettivi “LOGICO – SEMANTICI” quelli che regolano la coesione interna ai singoli paragrafi,  esplicitando o evidenziando i passaggi logici del tuo ragionamento.  </a:t>
            </a:r>
          </a:p>
          <a:p>
            <a:pPr marL="0" indent="0" algn="just">
              <a:buNone/>
            </a:pPr>
            <a:r>
              <a:rPr lang="it-IT" dirty="0" smtClean="0"/>
              <a:t>I connettivi logico – semantici principali sono i seguenti:   </a:t>
            </a:r>
          </a:p>
          <a:p>
            <a:pPr marL="0" indent="0" algn="just">
              <a:buNone/>
            </a:pPr>
            <a:r>
              <a:rPr lang="it-IT" dirty="0" smtClean="0"/>
              <a:t>- CONNETTIVI CAUSALI : servono per introdurre le argomentazioni a sostegno della tesi (INFATTI…, NON A CASO…, DATO CHE…, POICHE’…, PERCHE’ …);  </a:t>
            </a:r>
          </a:p>
          <a:p>
            <a:pPr marL="0" indent="0" algn="just">
              <a:buNone/>
            </a:pPr>
            <a:r>
              <a:rPr lang="it-IT" dirty="0" smtClean="0"/>
              <a:t>- CONNETTIVI AGGIUNTIVI: vanno usati per aggiungere ulteriori argomentazioni (E…,  ANCHE…, INOLTRE, PER DI PIU’, AGGIUNGIAMO IL FATTO CHE …);  </a:t>
            </a:r>
          </a:p>
          <a:p>
            <a:pPr marL="0" indent="0" algn="just">
              <a:buNone/>
            </a:pPr>
            <a:r>
              <a:rPr lang="it-IT" dirty="0" smtClean="0"/>
              <a:t>- CONNETTIVI CONCESSIVI: si usano per introdurre le eventuali obiezioni alla tesi o al discorso presentato (SEBBENE, NONOSTANTE CIO’, AMMETTENDO CHE…, ANCHE  SE E’ VERO …, SE E’ VERO CHE … ); </a:t>
            </a:r>
          </a:p>
          <a:p>
            <a:pPr marL="0" indent="0" algn="just">
              <a:buNone/>
            </a:pPr>
            <a:r>
              <a:rPr lang="it-IT" dirty="0" smtClean="0"/>
              <a:t>- CONNETTIVI AVVERSATIVI: si usano per confutare  ( = ribattere un’affermazione per dimostrarla  errata o infondata ) le eventuali obiezioni (MA…, INVECE…, PER ALTRO…, TUTTAVIA… );  </a:t>
            </a:r>
          </a:p>
          <a:p>
            <a:pPr marL="0" indent="0" algn="just">
              <a:buNone/>
            </a:pPr>
            <a:r>
              <a:rPr lang="it-IT" dirty="0" smtClean="0"/>
              <a:t>- CONNETTIVI CONCLUSIVI: introducono la sintesi , cioè la conclusione del ragionamento (QUINDI…, PERCIO’…, DUNQUE…, IN CONCLUSIONE…, CONCLUDENDO …)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6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55" y="857541"/>
            <a:ext cx="7709242" cy="56593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85929" y="333286"/>
            <a:ext cx="68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Coerenza e coesione del testo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63873" y="367468"/>
            <a:ext cx="852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Principali errori di ragionamento da evitare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75" y="961463"/>
            <a:ext cx="8255237" cy="26376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75" y="3599067"/>
            <a:ext cx="8255237" cy="31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73" y="235857"/>
            <a:ext cx="10032764" cy="62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44239" y="700755"/>
            <a:ext cx="826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senso problematico sulle cose. Esistono diversi punti di vista su ogni questione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78" y="1528237"/>
            <a:ext cx="6441393" cy="431245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09756" y="5934670"/>
            <a:ext cx="9796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hlinkClick r:id="rId3"/>
              </a:rPr>
              <a:t>https://it.scribd.com/presentation/397719433/2d19ca978a5b9516a94f?secret_password=yVlfqO5oWSjzbTArFb8Z#fullscreen&amp;from_embed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37864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9839" y="1709159"/>
            <a:ext cx="11006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LEGGI CON ATTENZIONE PIU’ VOLTE LA TRACCIA</a:t>
            </a:r>
          </a:p>
          <a:p>
            <a:r>
              <a:rPr lang="it-IT" dirty="0"/>
              <a:t> </a:t>
            </a:r>
          </a:p>
          <a:p>
            <a:pPr algn="just"/>
            <a:r>
              <a:rPr lang="it-IT" dirty="0"/>
              <a:t>Prendi nota di tutti i punti che l'autore del testo proposto può aver omesso; se sei d'accordo - oppure non sei d'accordo - con l'autore del testo proposto, devi spiegare le tue ragioni.</a:t>
            </a:r>
          </a:p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dirty="0"/>
              <a:t>Poniti domande come queste:</a:t>
            </a:r>
          </a:p>
          <a:p>
            <a:pPr algn="just"/>
            <a:r>
              <a:rPr lang="it-IT" dirty="0"/>
              <a:t>1. Il testo proposto si basa su informazioni false, ingiustificate o deboli?</a:t>
            </a:r>
          </a:p>
          <a:p>
            <a:pPr algn="just"/>
            <a:r>
              <a:rPr lang="it-IT" dirty="0"/>
              <a:t>2. Il testo proposto ha delle contraddizioni interne?</a:t>
            </a:r>
          </a:p>
          <a:p>
            <a:pPr algn="just"/>
            <a:r>
              <a:rPr lang="it-IT" dirty="0"/>
              <a:t>3. Le conclusioni del testo proposto sono errate?</a:t>
            </a:r>
          </a:p>
          <a:p>
            <a:pPr algn="just"/>
            <a:r>
              <a:rPr lang="it-IT" dirty="0"/>
              <a:t>4. Le conclusioni del testo proposto portano a involontarie conseguenze dannose per un gruppo o una classe di individui o alla società o all'umanità in generale?</a:t>
            </a:r>
          </a:p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dirty="0"/>
              <a:t>Cerca di limitare ogni argomento nell’ambito di un solo paragrafo.</a:t>
            </a:r>
          </a:p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dirty="0"/>
              <a:t>Cerca di anticipare le obiezioni alla tua tesi.</a:t>
            </a:r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75530" y="724049"/>
            <a:ext cx="10515600" cy="83983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Problematizzare la questione posta dalla traccia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79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47544" y="2743200"/>
            <a:ext cx="83492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Argomentare ≠ Dimostrare</a:t>
            </a:r>
          </a:p>
          <a:p>
            <a:pPr algn="ctr"/>
            <a:r>
              <a:rPr lang="it-IT" sz="1200" b="1" dirty="0" smtClean="0"/>
              <a:t>(</a:t>
            </a:r>
            <a:r>
              <a:rPr lang="it-IT" sz="1200" b="1" dirty="0" err="1" smtClean="0"/>
              <a:t>C.Perelman</a:t>
            </a:r>
            <a:r>
              <a:rPr lang="it-IT" sz="1200" b="1" dirty="0" smtClean="0"/>
              <a:t>, L. </a:t>
            </a:r>
            <a:r>
              <a:rPr lang="it-IT" sz="1200" b="1" dirty="0" err="1" smtClean="0"/>
              <a:t>Olbrecht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Tyteca</a:t>
            </a:r>
            <a:r>
              <a:rPr lang="it-IT" sz="1200" b="1" dirty="0" smtClean="0"/>
              <a:t>, </a:t>
            </a:r>
            <a:r>
              <a:rPr lang="it-IT" sz="1200" b="1" i="1" dirty="0" smtClean="0"/>
              <a:t>Trattato sull’argomentazione. La nuova retorica</a:t>
            </a:r>
            <a:r>
              <a:rPr lang="it-IT" sz="1200" b="1" dirty="0" smtClean="0"/>
              <a:t>, 1958)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909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525" y="2555194"/>
            <a:ext cx="5753275" cy="2630792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55194"/>
            <a:ext cx="5718278" cy="26440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7847" y="2153540"/>
            <a:ext cx="407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Dimostrazione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151406" y="2153540"/>
            <a:ext cx="407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Argomentazione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730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400050"/>
            <a:ext cx="113061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33" y="761463"/>
            <a:ext cx="7371905" cy="5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2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962025"/>
            <a:ext cx="103441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783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Alcuni consigli sulla composizione del saggio filosofico </vt:lpstr>
      <vt:lpstr>Presentazione standard di PowerPoint</vt:lpstr>
      <vt:lpstr>Presentazione standard di PowerPoint</vt:lpstr>
      <vt:lpstr>Problematizzare la questione posta dalla traccia </vt:lpstr>
      <vt:lpstr>Presentazione standard di PowerPoint</vt:lpstr>
      <vt:lpstr>Esempio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CONNETTIVI GERARCHICI </vt:lpstr>
      <vt:lpstr>CONNETTIVI LOGICO – SEMANTICI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G.B. Rimentano</dc:creator>
  <cp:lastModifiedBy>G.B. Rimentano</cp:lastModifiedBy>
  <cp:revision>8</cp:revision>
  <dcterms:created xsi:type="dcterms:W3CDTF">2020-01-20T09:42:23Z</dcterms:created>
  <dcterms:modified xsi:type="dcterms:W3CDTF">2020-01-20T10:52:32Z</dcterms:modified>
</cp:coreProperties>
</file>